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4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Default Extension="docx" ContentType="application/vnd.openxmlformats-officedocument.wordprocessingml.document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744" r:id="rId2"/>
    <p:sldMasterId id="2147483756" r:id="rId3"/>
    <p:sldMasterId id="2147483768" r:id="rId4"/>
  </p:sldMasterIdLst>
  <p:notesMasterIdLst>
    <p:notesMasterId r:id="rId20"/>
  </p:notesMasterIdLst>
  <p:sldIdLst>
    <p:sldId id="256" r:id="rId5"/>
    <p:sldId id="339" r:id="rId6"/>
    <p:sldId id="355" r:id="rId7"/>
    <p:sldId id="356" r:id="rId8"/>
    <p:sldId id="357" r:id="rId9"/>
    <p:sldId id="358" r:id="rId10"/>
    <p:sldId id="360" r:id="rId11"/>
    <p:sldId id="362" r:id="rId12"/>
    <p:sldId id="363" r:id="rId13"/>
    <p:sldId id="359" r:id="rId14"/>
    <p:sldId id="364" r:id="rId15"/>
    <p:sldId id="365" r:id="rId16"/>
    <p:sldId id="366" r:id="rId17"/>
    <p:sldId id="367" r:id="rId18"/>
    <p:sldId id="354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4D9B"/>
    <a:srgbClr val="0000FF"/>
    <a:srgbClr val="C8C69E"/>
    <a:srgbClr val="CCCCFF"/>
    <a:srgbClr val="FF9966"/>
    <a:srgbClr val="FF6600"/>
    <a:srgbClr val="FFFF99"/>
    <a:srgbClr val="CC9900"/>
    <a:srgbClr val="FF6F2F"/>
    <a:srgbClr val="FFCC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9" autoAdjust="0"/>
    <p:restoredTop sz="94660" autoAdjust="0"/>
  </p:normalViewPr>
  <p:slideViewPr>
    <p:cSldViewPr>
      <p:cViewPr>
        <p:scale>
          <a:sx n="100" d="100"/>
          <a:sy n="100" d="100"/>
        </p:scale>
        <p:origin x="-1860" y="-3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wmf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CD5442-10F7-45BA-8B0A-772BF1ED09C9}" type="datetimeFigureOut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69110B-D292-4631-8F4A-F09CE131D5B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63764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2E4A891-DF75-44A3-9BA5-72CD543979B5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3"/>
            <a:ext cx="8229600" cy="54006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/>
            </a:lvl1pPr>
            <a:lvl2pPr>
              <a:lnSpc>
                <a:spcPct val="150000"/>
              </a:lnSpc>
              <a:defRPr sz="1200"/>
            </a:lvl2pPr>
            <a:lvl3pPr>
              <a:lnSpc>
                <a:spcPct val="150000"/>
              </a:lnSpc>
              <a:defRPr sz="1100"/>
            </a:lvl3pPr>
            <a:lvl4pPr>
              <a:lnSpc>
                <a:spcPct val="150000"/>
              </a:lnSpc>
              <a:defRPr sz="1050"/>
            </a:lvl4pPr>
            <a:lvl5pPr>
              <a:lnSpc>
                <a:spcPct val="150000"/>
              </a:lnSpc>
              <a:defRPr sz="105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8855" y="188540"/>
            <a:ext cx="1168770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lIns="72000" rIns="36000">
            <a:spAutoFit/>
          </a:bodyPr>
          <a:lstStyle/>
          <a:p>
            <a:pPr>
              <a:defRPr/>
            </a:pPr>
            <a:r>
              <a:rPr lang="en-US" altLang="zh-CN" sz="3600" smtClean="0">
                <a:solidFill>
                  <a:schemeClr val="tx1">
                    <a:lumMod val="85000"/>
                    <a:lumOff val="15000"/>
                  </a:schemeClr>
                </a:solidFill>
                <a:latin typeface="C39HrP24DlTt" pitchFamily="2" charset="0"/>
                <a:ea typeface="宋体" charset="-122"/>
              </a:rPr>
              <a:t>iPA</a:t>
            </a:r>
            <a:endParaRPr lang="zh-CN" altLang="en-US" sz="3600">
              <a:solidFill>
                <a:schemeClr val="tx1">
                  <a:lumMod val="85000"/>
                  <a:lumOff val="15000"/>
                </a:schemeClr>
              </a:solidFill>
              <a:latin typeface="C39HrP24DlTt" pitchFamily="2" charset="0"/>
              <a:ea typeface="宋体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944728"/>
            <a:ext cx="9144000" cy="36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187624" y="0"/>
            <a:ext cx="1728191" cy="936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2931262" y="501676"/>
            <a:ext cx="5231711" cy="432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165584" y="501676"/>
            <a:ext cx="990000" cy="432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6678803"/>
            <a:ext cx="990000" cy="180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90454" y="6678803"/>
            <a:ext cx="8153546" cy="180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18634" y="534264"/>
            <a:ext cx="360000" cy="365125"/>
          </a:xfrm>
          <a:prstGeom prst="rect">
            <a:avLst/>
          </a:prstGeom>
        </p:spPr>
        <p:txBody>
          <a:bodyPr lIns="0" rIns="0"/>
          <a:lstStyle>
            <a:lvl1pPr algn="ctr">
              <a:defRPr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27787" y="504665"/>
            <a:ext cx="4752528" cy="396000"/>
          </a:xfrm>
        </p:spPr>
        <p:txBody>
          <a:bodyPr lIns="72000" tIns="0" rIns="72000" bIns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AEB1A0A-0740-4512-95BA-83A62C52F5D7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D34B99-F59B-44A6-B48C-F2220485F5E2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69BBA53-92B7-4EB2-B8B8-50D43BBB81F3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05EE3F-7680-4D2A-969C-345D1F90FE12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D5DBF99-0A5A-4CD8-A530-F56B3D9C84F6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E2F980-7EC3-4436-89FB-94F2A540AAE9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91FF84D-6323-4050-A378-7CCE6EB2F133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836F14B-CCB3-46A6-A78F-2F3481D965AF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F1CD0AE-ADEF-46C2-A66E-FD079D957AD9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2E4A891-DF75-44A3-9BA5-72CD543979B5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3"/>
            <a:ext cx="8229600" cy="54006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/>
            </a:lvl1pPr>
            <a:lvl2pPr>
              <a:lnSpc>
                <a:spcPct val="150000"/>
              </a:lnSpc>
              <a:defRPr sz="1200"/>
            </a:lvl2pPr>
            <a:lvl3pPr>
              <a:lnSpc>
                <a:spcPct val="150000"/>
              </a:lnSpc>
              <a:defRPr sz="1100"/>
            </a:lvl3pPr>
            <a:lvl4pPr>
              <a:lnSpc>
                <a:spcPct val="150000"/>
              </a:lnSpc>
              <a:defRPr sz="1050"/>
            </a:lvl4pPr>
            <a:lvl5pPr>
              <a:lnSpc>
                <a:spcPct val="150000"/>
              </a:lnSpc>
              <a:defRPr sz="105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8855" y="188540"/>
            <a:ext cx="1168770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lIns="72000" rIns="36000">
            <a:spAutoFit/>
          </a:bodyPr>
          <a:lstStyle/>
          <a:p>
            <a:pPr>
              <a:defRPr/>
            </a:pPr>
            <a:r>
              <a:rPr lang="en-US" altLang="zh-CN" sz="3600" smtClean="0">
                <a:solidFill>
                  <a:schemeClr val="tx1">
                    <a:lumMod val="85000"/>
                    <a:lumOff val="15000"/>
                  </a:schemeClr>
                </a:solidFill>
                <a:latin typeface="C39HrP24DlTt" pitchFamily="2" charset="0"/>
                <a:ea typeface="宋体" charset="-122"/>
              </a:rPr>
              <a:t>iPA</a:t>
            </a:r>
            <a:endParaRPr lang="zh-CN" altLang="en-US" sz="3600">
              <a:solidFill>
                <a:schemeClr val="tx1">
                  <a:lumMod val="85000"/>
                  <a:lumOff val="15000"/>
                </a:schemeClr>
              </a:solidFill>
              <a:latin typeface="C39HrP24DlTt" pitchFamily="2" charset="0"/>
              <a:ea typeface="宋体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944728"/>
            <a:ext cx="9144000" cy="36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187624" y="0"/>
            <a:ext cx="1728191" cy="936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2931262" y="501676"/>
            <a:ext cx="5231711" cy="43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165584" y="501676"/>
            <a:ext cx="990000" cy="432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6678803"/>
            <a:ext cx="990000" cy="180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90454" y="6678803"/>
            <a:ext cx="8153546" cy="180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18634" y="534264"/>
            <a:ext cx="360000" cy="365125"/>
          </a:xfrm>
          <a:prstGeom prst="rect">
            <a:avLst/>
          </a:prstGeom>
        </p:spPr>
        <p:txBody>
          <a:bodyPr lIns="0" rIns="0"/>
          <a:lstStyle>
            <a:lvl1pPr algn="ctr">
              <a:defRPr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27787" y="504665"/>
            <a:ext cx="4752528" cy="396000"/>
          </a:xfrm>
        </p:spPr>
        <p:txBody>
          <a:bodyPr lIns="72000" tIns="0" rIns="72000" bIns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AEB1A0A-0740-4512-95BA-83A62C52F5D7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D34B99-F59B-44A6-B48C-F2220485F5E2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69BBA53-92B7-4EB2-B8B8-50D43BBB81F3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05EE3F-7680-4D2A-969C-345D1F90FE12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D5DBF99-0A5A-4CD8-A530-F56B3D9C84F6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E2F980-7EC3-4436-89FB-94F2A540AAE9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91FF84D-6323-4050-A378-7CCE6EB2F133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836F14B-CCB3-46A6-A78F-2F3481D965AF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F1CD0AE-ADEF-46C2-A66E-FD079D957AD9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2E4A891-DF75-44A3-9BA5-72CD543979B5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3"/>
            <a:ext cx="8229600" cy="54006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400"/>
            </a:lvl1pPr>
            <a:lvl2pPr>
              <a:lnSpc>
                <a:spcPct val="150000"/>
              </a:lnSpc>
              <a:defRPr sz="1200"/>
            </a:lvl2pPr>
            <a:lvl3pPr>
              <a:lnSpc>
                <a:spcPct val="150000"/>
              </a:lnSpc>
              <a:defRPr sz="1100"/>
            </a:lvl3pPr>
            <a:lvl4pPr>
              <a:lnSpc>
                <a:spcPct val="150000"/>
              </a:lnSpc>
              <a:defRPr sz="1050"/>
            </a:lvl4pPr>
            <a:lvl5pPr>
              <a:lnSpc>
                <a:spcPct val="150000"/>
              </a:lnSpc>
              <a:defRPr sz="105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8855" y="188540"/>
            <a:ext cx="1168770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lIns="72000" rIns="36000">
            <a:spAutoFit/>
          </a:bodyPr>
          <a:lstStyle/>
          <a:p>
            <a:pPr>
              <a:defRPr/>
            </a:pPr>
            <a:r>
              <a:rPr lang="en-US" altLang="zh-CN" sz="3600" smtClean="0">
                <a:solidFill>
                  <a:schemeClr val="tx1">
                    <a:lumMod val="85000"/>
                    <a:lumOff val="15000"/>
                  </a:schemeClr>
                </a:solidFill>
                <a:latin typeface="C39HrP24DlTt" pitchFamily="2" charset="0"/>
                <a:ea typeface="宋体" charset="-122"/>
              </a:rPr>
              <a:t>iPA</a:t>
            </a:r>
            <a:endParaRPr lang="zh-CN" altLang="en-US" sz="3600">
              <a:solidFill>
                <a:schemeClr val="tx1">
                  <a:lumMod val="85000"/>
                  <a:lumOff val="15000"/>
                </a:schemeClr>
              </a:solidFill>
              <a:latin typeface="C39HrP24DlTt" pitchFamily="2" charset="0"/>
              <a:ea typeface="宋体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0" y="944728"/>
            <a:ext cx="9144000" cy="36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187624" y="0"/>
            <a:ext cx="1728191" cy="936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2931262" y="501676"/>
            <a:ext cx="5231711" cy="432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165584" y="501676"/>
            <a:ext cx="990000" cy="432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6678803"/>
            <a:ext cx="990000" cy="180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90454" y="6678803"/>
            <a:ext cx="8153546" cy="18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18634" y="534264"/>
            <a:ext cx="360000" cy="365125"/>
          </a:xfrm>
          <a:prstGeom prst="rect">
            <a:avLst/>
          </a:prstGeom>
        </p:spPr>
        <p:txBody>
          <a:bodyPr lIns="0" rIns="0"/>
          <a:lstStyle>
            <a:lvl1pPr algn="ctr">
              <a:defRPr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27787" y="504665"/>
            <a:ext cx="4752528" cy="396000"/>
          </a:xfrm>
        </p:spPr>
        <p:txBody>
          <a:bodyPr lIns="72000" tIns="0" rIns="72000" bIns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AEB1A0A-0740-4512-95BA-83A62C52F5D7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D34B99-F59B-44A6-B48C-F2220485F5E2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69BBA53-92B7-4EB2-B8B8-50D43BBB81F3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A05EE3F-7680-4D2A-969C-345D1F90FE12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D5DBF99-0A5A-4CD8-A530-F56B3D9C84F6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E2F980-7EC3-4436-89FB-94F2A540AAE9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91FF84D-6323-4050-A378-7CCE6EB2F133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836F14B-CCB3-46A6-A78F-2F3481D965AF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F1CD0AE-ADEF-46C2-A66E-FD079D957AD9}" type="datetime1">
              <a:rPr lang="zh-CN" altLang="en-US" smtClean="0"/>
              <a:pPr/>
              <a:t>2015/12/19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7662EB-24B7-44DC-8A47-CB4C6494977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黑体" charset="0"/>
          <a:cs typeface="黑体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黑体" charset="0"/>
          <a:cs typeface="黑体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黑体" charset="0"/>
          <a:cs typeface="黑体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黑体" charset="0"/>
          <a:cs typeface="黑体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黑体" charset="0"/>
          <a:cs typeface="黑体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黑体" charset="0"/>
          <a:cs typeface="黑体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黑体" charset="0"/>
          <a:cs typeface="黑体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黑体" charset="0"/>
          <a:cs typeface="黑体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1138734"/>
            <a:ext cx="8229600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2604045"/>
            <a:ext cx="8229600" cy="4065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黑体" pitchFamily="49" charset="-122"/>
          <a:ea typeface="黑体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1138734"/>
            <a:ext cx="8229600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2604045"/>
            <a:ext cx="8229600" cy="4065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黑体" pitchFamily="49" charset="-122"/>
          <a:ea typeface="黑体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1138734"/>
            <a:ext cx="8229600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2604045"/>
            <a:ext cx="8229600" cy="4065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黑体" pitchFamily="49" charset="-122"/>
          <a:ea typeface="黑体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package" Target="../embeddings/Microsoft_Office_Word___1.doc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 bwMode="auto">
          <a:xfrm>
            <a:off x="0" y="6684216"/>
            <a:ext cx="9144000" cy="173783"/>
          </a:xfrm>
          <a:prstGeom prst="rect">
            <a:avLst/>
          </a:prstGeom>
          <a:solidFill>
            <a:srgbClr val="3366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1026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1520" y="1928802"/>
            <a:ext cx="864096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zh-CN" altLang="en-US" sz="2800" b="1" dirty="0" smtClean="0">
                <a:solidFill>
                  <a:srgbClr val="FF0000"/>
                </a:solidFill>
                <a:latin typeface="Calibri" pitchFamily="34" charset="0"/>
                <a:ea typeface="微软雅黑" pitchFamily="34" charset="-122"/>
              </a:rPr>
              <a:t>上海员工</a:t>
            </a:r>
            <a:r>
              <a:rPr lang="zh-CN" altLang="en-US" sz="2800" b="1" dirty="0" smtClean="0">
                <a:latin typeface="Calibri" pitchFamily="34" charset="0"/>
                <a:ea typeface="微软雅黑" pitchFamily="34" charset="-122"/>
              </a:rPr>
              <a:t>网上自助理赔操作指引</a:t>
            </a:r>
            <a:endParaRPr lang="en-US" altLang="zh-CN" sz="2000" b="1" dirty="0" smtClean="0">
              <a:latin typeface="Calibri" pitchFamily="34" charset="0"/>
              <a:ea typeface="微软雅黑" pitchFamily="34" charset="-122"/>
              <a:cs typeface="Calibri" pitchFamily="34" charset="0"/>
            </a:endParaRPr>
          </a:p>
          <a:p>
            <a:pPr algn="ctr"/>
            <a:endParaRPr lang="en-US" altLang="zh-CN" sz="1100" b="1" dirty="0" smtClean="0">
              <a:latin typeface="Calibri" pitchFamily="34" charset="0"/>
              <a:ea typeface="微软雅黑" pitchFamily="34" charset="-122"/>
              <a:cs typeface="Calibri" pitchFamily="34" charset="0"/>
            </a:endParaRPr>
          </a:p>
          <a:p>
            <a:pPr algn="ctr"/>
            <a:r>
              <a:rPr lang="en-US" sz="2400" b="1" dirty="0" smtClean="0">
                <a:latin typeface="Calibri" pitchFamily="34" charset="0"/>
                <a:ea typeface="微软雅黑" pitchFamily="34" charset="-122"/>
              </a:rPr>
              <a:t>Online Claim Application Operational Guideline </a:t>
            </a:r>
          </a:p>
          <a:p>
            <a:pPr algn="ctr"/>
            <a:r>
              <a:rPr lang="en-US" sz="2400" b="1" dirty="0" smtClean="0">
                <a:latin typeface="Calibri" pitchFamily="34" charset="0"/>
                <a:ea typeface="微软雅黑" pitchFamily="34" charset="-122"/>
              </a:rPr>
              <a:t>for </a:t>
            </a:r>
            <a:r>
              <a:rPr lang="en-US" sz="2400" b="1" dirty="0" smtClean="0">
                <a:solidFill>
                  <a:srgbClr val="FF0000"/>
                </a:solidFill>
                <a:latin typeface="Calibri" pitchFamily="34" charset="0"/>
                <a:ea typeface="微软雅黑" pitchFamily="34" charset="-122"/>
              </a:rPr>
              <a:t>Shanghai Employee</a:t>
            </a:r>
            <a:endParaRPr lang="zh-CN" altLang="en-US" sz="2400" b="1" dirty="0">
              <a:solidFill>
                <a:srgbClr val="FF0000"/>
              </a:solidFill>
              <a:latin typeface="Calibri" pitchFamily="34" charset="0"/>
              <a:ea typeface="微软雅黑" pitchFamily="34" charset="-122"/>
              <a:cs typeface="Calibri" pitchFamily="34" charset="0"/>
            </a:endParaRPr>
          </a:p>
        </p:txBody>
      </p:sp>
      <p:pic>
        <p:nvPicPr>
          <p:cNvPr id="7" name="图片 6" descr="image00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7554" y="3929066"/>
            <a:ext cx="1000132" cy="1000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108000" y="5786454"/>
            <a:ext cx="8929750" cy="60016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* 考虑到各地医疗机构监管及当地医保系统对接，目前“网上自助理赔”功能暂仅针对“上海地区员工”开放。</a:t>
            </a:r>
            <a:endParaRPr lang="en-US" altLang="zh-CN" sz="14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* </a:t>
            </a:r>
            <a:r>
              <a:rPr lang="zh-CN" altLang="en-US" sz="1200" b="1" dirty="0" smtClean="0">
                <a:solidFill>
                  <a:srgbClr val="FFFF99"/>
                </a:solidFill>
                <a:latin typeface="微软雅黑" pitchFamily="34" charset="-122"/>
                <a:ea typeface="微软雅黑" pitchFamily="34" charset="-122"/>
              </a:rPr>
              <a:t>上海以外其他城市（地区），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会根据当地情况，在</a:t>
            </a:r>
            <a:r>
              <a:rPr 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年度内逐步开放，</a:t>
            </a:r>
            <a:r>
              <a:rPr lang="zh-CN" altLang="en-US" sz="1200" b="1" dirty="0" smtClean="0">
                <a:solidFill>
                  <a:srgbClr val="FFFF99"/>
                </a:solidFill>
                <a:latin typeface="微软雅黑" pitchFamily="34" charset="-122"/>
                <a:ea typeface="微软雅黑" pitchFamily="34" charset="-122"/>
              </a:rPr>
              <a:t>目前请勿使用，以免错误操作后所带来的不必要的问题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" name="图片 19" descr="image00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876" y="3929066"/>
            <a:ext cx="1052521" cy="983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③  申请自助理赔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2" name="Slide Number Placeholder 4"/>
          <p:cNvSpPr txBox="1">
            <a:spLocks/>
          </p:cNvSpPr>
          <p:nvPr/>
        </p:nvSpPr>
        <p:spPr>
          <a:xfrm>
            <a:off x="8598346" y="6580584"/>
            <a:ext cx="545654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10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2911" y="1000108"/>
            <a:ext cx="4786345" cy="723275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★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自助理赔提交后，遇到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“问题件”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怎么办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？ 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 fontAlgn="auto">
              <a:spcBef>
                <a:spcPts val="600"/>
              </a:spcBef>
              <a:spcAft>
                <a:spcPts val="0"/>
              </a:spcAft>
              <a:defRPr/>
            </a:pP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        ---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上传影像不清晰的情况（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1/2)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2910" y="1936425"/>
            <a:ext cx="2143140" cy="861774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1. </a:t>
            </a: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上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传的影像材料清晰度较低，我们将无法进行识别，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将短信通知您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进行问题件处理</a:t>
            </a:r>
          </a:p>
        </p:txBody>
      </p:sp>
      <p:pic>
        <p:nvPicPr>
          <p:cNvPr id="6246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34" y="3286124"/>
            <a:ext cx="2439994" cy="1071570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16" name="TextBox 15"/>
          <p:cNvSpPr txBox="1"/>
          <p:nvPr/>
        </p:nvSpPr>
        <p:spPr>
          <a:xfrm>
            <a:off x="714348" y="5062049"/>
            <a:ext cx="2071702" cy="1015663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注意：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收到问题件通知短信后请于</a:t>
            </a:r>
            <a:r>
              <a:rPr lang="en-US" altLang="zh-CN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30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天内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处理，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若</a:t>
            </a:r>
            <a:r>
              <a:rPr lang="en-US" altLang="zh-CN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30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天内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未处理“问题件”，该案件申请将被自动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撤销。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右箭头 18"/>
          <p:cNvSpPr/>
          <p:nvPr/>
        </p:nvSpPr>
        <p:spPr bwMode="auto">
          <a:xfrm>
            <a:off x="3000364" y="3857628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20" name="Picture 17"/>
          <p:cNvPicPr>
            <a:picLocks noChangeAspect="1" noChangeArrowheads="1"/>
          </p:cNvPicPr>
          <p:nvPr/>
        </p:nvPicPr>
        <p:blipFill>
          <a:blip r:embed="rId4"/>
          <a:srcRect t="2070"/>
          <a:stretch>
            <a:fillRect/>
          </a:stretch>
        </p:blipFill>
        <p:spPr bwMode="auto">
          <a:xfrm>
            <a:off x="3273429" y="3071810"/>
            <a:ext cx="1941513" cy="3379787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21" name="矩形 20"/>
          <p:cNvSpPr/>
          <p:nvPr/>
        </p:nvSpPr>
        <p:spPr bwMode="auto">
          <a:xfrm>
            <a:off x="3857620" y="3857628"/>
            <a:ext cx="357190" cy="428628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214678" y="1928802"/>
            <a:ext cx="5214974" cy="492443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2.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可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从首页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的“理赔记录”里查看问题件的情况，点击“问题件”</a:t>
            </a:r>
          </a:p>
        </p:txBody>
      </p:sp>
      <p:pic>
        <p:nvPicPr>
          <p:cNvPr id="23" name="图片 3"/>
          <p:cNvPicPr>
            <a:picLocks noChangeAspect="1"/>
          </p:cNvPicPr>
          <p:nvPr/>
        </p:nvPicPr>
        <p:blipFill>
          <a:blip r:embed="rId5"/>
          <a:srcRect t="4310"/>
          <a:stretch>
            <a:fillRect/>
          </a:stretch>
        </p:blipFill>
        <p:spPr bwMode="auto">
          <a:xfrm>
            <a:off x="5929322" y="3071810"/>
            <a:ext cx="1974696" cy="3357586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24" name="右箭头 23"/>
          <p:cNvSpPr/>
          <p:nvPr/>
        </p:nvSpPr>
        <p:spPr bwMode="auto">
          <a:xfrm>
            <a:off x="5500694" y="3857628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5" name="矩形 24"/>
          <p:cNvSpPr/>
          <p:nvPr/>
        </p:nvSpPr>
        <p:spPr bwMode="auto">
          <a:xfrm>
            <a:off x="5857884" y="3500438"/>
            <a:ext cx="2143140" cy="428628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③  申请自助理赔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2" name="Slide Number Placeholder 4"/>
          <p:cNvSpPr txBox="1">
            <a:spLocks/>
          </p:cNvSpPr>
          <p:nvPr/>
        </p:nvSpPr>
        <p:spPr>
          <a:xfrm>
            <a:off x="8598346" y="6580584"/>
            <a:ext cx="545654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11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2911" y="1000108"/>
            <a:ext cx="4786345" cy="723275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★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自助理赔提交后，遇到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“问题件”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怎么办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？ 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 fontAlgn="auto">
              <a:spcBef>
                <a:spcPts val="600"/>
              </a:spcBef>
              <a:spcAft>
                <a:spcPts val="0"/>
              </a:spcAft>
              <a:defRPr/>
            </a:pP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        ---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上传影像不清晰的情况（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2/2)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2910" y="1936425"/>
            <a:ext cx="2143140" cy="677108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3.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显示问题件相关信息，点击“处理”</a:t>
            </a:r>
          </a:p>
        </p:txBody>
      </p:sp>
      <p:pic>
        <p:nvPicPr>
          <p:cNvPr id="16" name="图片 2"/>
          <p:cNvPicPr>
            <a:picLocks noChangeAspect="1"/>
          </p:cNvPicPr>
          <p:nvPr/>
        </p:nvPicPr>
        <p:blipFill>
          <a:blip r:embed="rId3"/>
          <a:srcRect t="3752"/>
          <a:stretch>
            <a:fillRect/>
          </a:stretch>
        </p:blipFill>
        <p:spPr bwMode="auto">
          <a:xfrm>
            <a:off x="714348" y="3000372"/>
            <a:ext cx="2003359" cy="3429024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19" name="矩形 18"/>
          <p:cNvSpPr/>
          <p:nvPr/>
        </p:nvSpPr>
        <p:spPr bwMode="auto">
          <a:xfrm>
            <a:off x="785786" y="3571876"/>
            <a:ext cx="1857388" cy="3571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20" name="图片 1"/>
          <p:cNvPicPr>
            <a:picLocks noChangeAspect="1"/>
          </p:cNvPicPr>
          <p:nvPr/>
        </p:nvPicPr>
        <p:blipFill>
          <a:blip r:embed="rId4"/>
          <a:srcRect t="3684"/>
          <a:stretch>
            <a:fillRect/>
          </a:stretch>
        </p:blipFill>
        <p:spPr bwMode="auto">
          <a:xfrm>
            <a:off x="3286116" y="3000372"/>
            <a:ext cx="2073647" cy="3429024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21" name="右箭头 20"/>
          <p:cNvSpPr/>
          <p:nvPr/>
        </p:nvSpPr>
        <p:spPr bwMode="auto">
          <a:xfrm>
            <a:off x="2928926" y="4286256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3286116" y="4429132"/>
            <a:ext cx="2071702" cy="785818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214678" y="1928802"/>
            <a:ext cx="2143140" cy="861774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4.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问题描述栏显示补充资料要求，根据页面提示，补充上传影像资料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00760" y="1928802"/>
            <a:ext cx="2286016" cy="677108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5.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“上传”，系统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显示提交成功界面，同时有短信通知</a:t>
            </a:r>
          </a:p>
        </p:txBody>
      </p:sp>
      <p:pic>
        <p:nvPicPr>
          <p:cNvPr id="25" name="图片 3"/>
          <p:cNvPicPr>
            <a:picLocks noChangeAspect="1"/>
          </p:cNvPicPr>
          <p:nvPr/>
        </p:nvPicPr>
        <p:blipFill>
          <a:blip r:embed="rId5"/>
          <a:srcRect t="3787"/>
          <a:stretch>
            <a:fillRect/>
          </a:stretch>
        </p:blipFill>
        <p:spPr bwMode="auto">
          <a:xfrm>
            <a:off x="6070799" y="3000372"/>
            <a:ext cx="2073101" cy="3429024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26" name="右箭头 25"/>
          <p:cNvSpPr/>
          <p:nvPr/>
        </p:nvSpPr>
        <p:spPr bwMode="auto">
          <a:xfrm>
            <a:off x="5643570" y="4286256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grpSp>
        <p:nvGrpSpPr>
          <p:cNvPr id="27" name="组合 1"/>
          <p:cNvGrpSpPr>
            <a:grpSpLocks/>
          </p:cNvGrpSpPr>
          <p:nvPr/>
        </p:nvGrpSpPr>
        <p:grpSpPr bwMode="auto">
          <a:xfrm>
            <a:off x="6215074" y="5715016"/>
            <a:ext cx="1851009" cy="903281"/>
            <a:chOff x="6697663" y="4286250"/>
            <a:chExt cx="2244725" cy="1150938"/>
          </a:xfrm>
        </p:grpSpPr>
        <p:pic>
          <p:nvPicPr>
            <p:cNvPr id="28" name="Picture 2" descr="D:\Users\chenxia007\AppData\Local\Microsoft\Windows\Temporary Internet Files\Content.Outlook\W19VSBXK\image (12).png"/>
            <p:cNvPicPr>
              <a:picLocks noChangeAspect="1" noChangeArrowheads="1"/>
            </p:cNvPicPr>
            <p:nvPr/>
          </p:nvPicPr>
          <p:blipFill>
            <a:blip r:embed="rId6"/>
            <a:srcRect l="3406" t="69583" r="20180" b="8333"/>
            <a:stretch>
              <a:fillRect/>
            </a:stretch>
          </p:blipFill>
          <p:spPr bwMode="auto">
            <a:xfrm>
              <a:off x="6697663" y="4286250"/>
              <a:ext cx="2244725" cy="1150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矩形 28"/>
            <p:cNvSpPr/>
            <p:nvPr/>
          </p:nvSpPr>
          <p:spPr bwMode="auto">
            <a:xfrm>
              <a:off x="8296275" y="4389438"/>
              <a:ext cx="252413" cy="1428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lIns="90000" tIns="46800" rIns="90000" bIns="46800" anchor="ctr"/>
            <a:lstStyle/>
            <a:p>
              <a:pPr>
                <a:defRPr/>
              </a:pPr>
              <a:endParaRPr lang="zh-CN" altLang="en-US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③  申请自助理赔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2" name="Slide Number Placeholder 4"/>
          <p:cNvSpPr txBox="1">
            <a:spLocks/>
          </p:cNvSpPr>
          <p:nvPr/>
        </p:nvSpPr>
        <p:spPr>
          <a:xfrm>
            <a:off x="8598346" y="6580584"/>
            <a:ext cx="545654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12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2911" y="1000108"/>
            <a:ext cx="4786345" cy="723275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★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自助理赔提交后，遇到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“问题件”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怎么办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？ 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 fontAlgn="auto">
              <a:spcBef>
                <a:spcPts val="600"/>
              </a:spcBef>
              <a:spcAft>
                <a:spcPts val="0"/>
              </a:spcAft>
              <a:defRPr/>
            </a:pP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        ---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银行账户错误的情况（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1/2)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2910" y="1936425"/>
            <a:ext cx="2357454" cy="1046440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1.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如果您在未赔付之前发现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银行账号填写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错误，可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在首页“理赔记录”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“理赔信息”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“案件状态”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，进行修改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14678" y="1928802"/>
            <a:ext cx="2143140" cy="492443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2.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修改银行账号信息</a:t>
            </a:r>
            <a:endParaRPr lang="zh-CN" altLang="en-US" sz="12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857884" y="1928802"/>
            <a:ext cx="2071702" cy="492443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3.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提交</a:t>
            </a:r>
            <a:endParaRPr lang="zh-CN" altLang="en-US" sz="12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2" name="图片 2"/>
          <p:cNvPicPr>
            <a:picLocks noChangeAspect="1"/>
          </p:cNvPicPr>
          <p:nvPr/>
        </p:nvPicPr>
        <p:blipFill>
          <a:blip r:embed="rId3"/>
          <a:srcRect t="3984"/>
          <a:stretch>
            <a:fillRect/>
          </a:stretch>
        </p:blipFill>
        <p:spPr bwMode="auto">
          <a:xfrm>
            <a:off x="714348" y="3128986"/>
            <a:ext cx="2017713" cy="3443286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23" name="矩形 22"/>
          <p:cNvSpPr/>
          <p:nvPr/>
        </p:nvSpPr>
        <p:spPr bwMode="auto">
          <a:xfrm>
            <a:off x="785786" y="5786454"/>
            <a:ext cx="1857388" cy="50006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4" name="右箭头 23"/>
          <p:cNvSpPr/>
          <p:nvPr/>
        </p:nvSpPr>
        <p:spPr bwMode="auto">
          <a:xfrm>
            <a:off x="2928926" y="4429132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25" name="图片 4"/>
          <p:cNvPicPr>
            <a:picLocks noChangeAspect="1"/>
          </p:cNvPicPr>
          <p:nvPr/>
        </p:nvPicPr>
        <p:blipFill>
          <a:blip r:embed="rId4"/>
          <a:srcRect t="4449" r="3120" b="9224"/>
          <a:stretch>
            <a:fillRect/>
          </a:stretch>
        </p:blipFill>
        <p:spPr bwMode="auto">
          <a:xfrm>
            <a:off x="3214678" y="3143248"/>
            <a:ext cx="2164411" cy="3429024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28" name="矩形 27"/>
          <p:cNvSpPr/>
          <p:nvPr/>
        </p:nvSpPr>
        <p:spPr bwMode="auto">
          <a:xfrm>
            <a:off x="5143504" y="5929330"/>
            <a:ext cx="276228" cy="50006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29" name="图片 15"/>
          <p:cNvPicPr>
            <a:picLocks noChangeAspect="1"/>
          </p:cNvPicPr>
          <p:nvPr/>
        </p:nvPicPr>
        <p:blipFill>
          <a:blip r:embed="rId5"/>
          <a:srcRect t="4072"/>
          <a:stretch>
            <a:fillRect/>
          </a:stretch>
        </p:blipFill>
        <p:spPr bwMode="auto">
          <a:xfrm>
            <a:off x="5929322" y="3143248"/>
            <a:ext cx="2010509" cy="3429024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30" name="右箭头 29"/>
          <p:cNvSpPr/>
          <p:nvPr/>
        </p:nvSpPr>
        <p:spPr bwMode="auto">
          <a:xfrm>
            <a:off x="5572132" y="4429132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③  申请自助理赔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2" name="Slide Number Placeholder 4"/>
          <p:cNvSpPr txBox="1">
            <a:spLocks/>
          </p:cNvSpPr>
          <p:nvPr/>
        </p:nvSpPr>
        <p:spPr>
          <a:xfrm>
            <a:off x="8598346" y="6580584"/>
            <a:ext cx="545654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13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2911" y="1000108"/>
            <a:ext cx="4786345" cy="723275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★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自助理赔提交后，遇到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“问题件”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怎么办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？ </a:t>
            </a:r>
            <a:endParaRPr lang="en-US" altLang="zh-CN" b="1" dirty="0" smtClean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 fontAlgn="auto">
              <a:spcBef>
                <a:spcPts val="600"/>
              </a:spcBef>
              <a:spcAft>
                <a:spcPts val="0"/>
              </a:spcAft>
              <a:defRPr/>
            </a:pP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        ---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银行账户错误的情况（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2/2)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2910" y="1936425"/>
            <a:ext cx="2786082" cy="1231106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1.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如果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在理赔结案后迟迟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没有收到账款，请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在首页“理赔记录”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里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查看该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案件下查看“案件状态”，如案件状态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为“支付失败”，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则可能是银行帐户信息错误，请在银行信息确认处修改。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786182" y="1928802"/>
            <a:ext cx="2143140" cy="492443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2.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填写正确的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银行账户信息</a:t>
            </a:r>
            <a:endParaRPr lang="zh-CN" altLang="en-US" sz="12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572264" y="1928802"/>
            <a:ext cx="2143140" cy="492443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</a:t>
            </a:r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3. </a:t>
            </a:r>
            <a:endParaRPr lang="en-US" sz="14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提交</a:t>
            </a:r>
            <a:endParaRPr lang="zh-CN" altLang="en-US" sz="12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" name="图片 15"/>
          <p:cNvPicPr>
            <a:picLocks noChangeAspect="1"/>
          </p:cNvPicPr>
          <p:nvPr/>
        </p:nvPicPr>
        <p:blipFill>
          <a:blip r:embed="rId3"/>
          <a:srcRect t="4072"/>
          <a:stretch>
            <a:fillRect/>
          </a:stretch>
        </p:blipFill>
        <p:spPr bwMode="auto">
          <a:xfrm>
            <a:off x="6633457" y="3214686"/>
            <a:ext cx="2010509" cy="3429024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20" name="右箭头 19"/>
          <p:cNvSpPr/>
          <p:nvPr/>
        </p:nvSpPr>
        <p:spPr bwMode="auto">
          <a:xfrm>
            <a:off x="3500430" y="4429132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1" name="右箭头 20"/>
          <p:cNvSpPr/>
          <p:nvPr/>
        </p:nvSpPr>
        <p:spPr bwMode="auto">
          <a:xfrm>
            <a:off x="6276267" y="4429132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22" name="Picture 5" descr="D:\Users\liuyijin071\Desktop\【BBC】\界面截屏\IMG_1050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28663" y="3214686"/>
            <a:ext cx="2071702" cy="3429024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23" name="矩形 22"/>
          <p:cNvSpPr/>
          <p:nvPr/>
        </p:nvSpPr>
        <p:spPr bwMode="auto">
          <a:xfrm>
            <a:off x="1000100" y="4572008"/>
            <a:ext cx="1857388" cy="285752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24" name="Picture 4" descr="D:\Users\liuyijin071\Desktop\【BBC】\界面截屏\IMG_1051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857620" y="3214687"/>
            <a:ext cx="2000264" cy="3429024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25" name="矩形 24"/>
          <p:cNvSpPr/>
          <p:nvPr/>
        </p:nvSpPr>
        <p:spPr bwMode="auto">
          <a:xfrm>
            <a:off x="3857620" y="3714752"/>
            <a:ext cx="2000264" cy="1643074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3714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④  常见问题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Q&amp;A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lang="en-US" altLang="zh-CN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2" name="Slide Number Placeholder 4"/>
          <p:cNvSpPr txBox="1">
            <a:spLocks/>
          </p:cNvSpPr>
          <p:nvPr/>
        </p:nvSpPr>
        <p:spPr>
          <a:xfrm>
            <a:off x="8598346" y="6580584"/>
            <a:ext cx="545654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14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38175" y="1000108"/>
            <a:ext cx="3905263" cy="369332"/>
          </a:xfrm>
          <a:prstGeom prst="rect">
            <a:avLst/>
          </a:prstGeom>
          <a:solidFill>
            <a:srgbClr val="214D9B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好福利</a:t>
            </a:r>
            <a:r>
              <a:rPr lang="en-US" altLang="zh-CN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APP</a:t>
            </a: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注册不成功，怎么办？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pic>
        <p:nvPicPr>
          <p:cNvPr id="6246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57356" y="1500174"/>
            <a:ext cx="5648328" cy="2099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TextBox 13"/>
          <p:cNvSpPr txBox="1"/>
          <p:nvPr/>
        </p:nvSpPr>
        <p:spPr>
          <a:xfrm>
            <a:off x="714348" y="4000504"/>
            <a:ext cx="3429024" cy="369332"/>
          </a:xfrm>
          <a:prstGeom prst="rect">
            <a:avLst/>
          </a:prstGeom>
          <a:solidFill>
            <a:srgbClr val="214D9B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登录后查无保单，怎么办？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pic>
        <p:nvPicPr>
          <p:cNvPr id="6246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785918" y="4444819"/>
            <a:ext cx="6724652" cy="2198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 bwMode="auto">
          <a:xfrm>
            <a:off x="0" y="6684216"/>
            <a:ext cx="9144000" cy="173783"/>
          </a:xfrm>
          <a:prstGeom prst="rect">
            <a:avLst/>
          </a:prstGeom>
          <a:solidFill>
            <a:srgbClr val="3366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7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500430" y="4643446"/>
            <a:ext cx="4968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b="1" i="1" dirty="0" smtClean="0">
                <a:latin typeface="Calibri" pitchFamily="34" charset="0"/>
                <a:cs typeface="Calibri" pitchFamily="34" charset="0"/>
              </a:rPr>
              <a:t>Thanks!</a:t>
            </a:r>
            <a:endParaRPr lang="zh-CN" altLang="en-US" sz="4800" b="1" i="1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6" name="图片 5" descr="image00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86116" y="3071810"/>
            <a:ext cx="1000132" cy="1000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图片 19" descr="image00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438" y="3071810"/>
            <a:ext cx="1052521" cy="983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44082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/>
          <p:cNvSpPr txBox="1">
            <a:spLocks/>
          </p:cNvSpPr>
          <p:nvPr/>
        </p:nvSpPr>
        <p:spPr>
          <a:xfrm>
            <a:off x="8598346" y="6580584"/>
            <a:ext cx="366142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2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323528" y="109531"/>
            <a:ext cx="3962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“好福利”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介绍 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/>
          <a:srcRect l="17969" t="15278" r="44518" b="20139"/>
          <a:stretch>
            <a:fillRect/>
          </a:stretch>
        </p:blipFill>
        <p:spPr bwMode="auto">
          <a:xfrm>
            <a:off x="785786" y="928670"/>
            <a:ext cx="3909662" cy="3786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1" name="组合 10"/>
          <p:cNvGrpSpPr/>
          <p:nvPr/>
        </p:nvGrpSpPr>
        <p:grpSpPr>
          <a:xfrm>
            <a:off x="5643570" y="714356"/>
            <a:ext cx="2286016" cy="4286280"/>
            <a:chOff x="4929190" y="714356"/>
            <a:chExt cx="2714644" cy="5429288"/>
          </a:xfrm>
        </p:grpSpPr>
        <p:pic>
          <p:nvPicPr>
            <p:cNvPr id="14338" name="Picture 2" descr="http://i3.article.fd.zol-img.com.cn/g5/M00/0B/0B/ChMkJ1YgWseIDaIsAACNh7rYBDgAADueAExTBwAAI2f683.jpg"/>
            <p:cNvPicPr>
              <a:picLocks noChangeAspect="1" noChangeArrowheads="1"/>
            </p:cNvPicPr>
            <p:nvPr/>
          </p:nvPicPr>
          <p:blipFill>
            <a:blip r:embed="rId4"/>
            <a:srcRect l="31641" t="3125" r="33203" b="3124"/>
            <a:stretch>
              <a:fillRect/>
            </a:stretch>
          </p:blipFill>
          <p:spPr bwMode="auto">
            <a:xfrm>
              <a:off x="4929190" y="714356"/>
              <a:ext cx="2714644" cy="5429288"/>
            </a:xfrm>
            <a:prstGeom prst="rect">
              <a:avLst/>
            </a:prstGeom>
            <a:noFill/>
          </p:spPr>
        </p:pic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3"/>
            <a:srcRect l="56033" t="15278" r="22265" b="20139"/>
            <a:stretch>
              <a:fillRect/>
            </a:stretch>
          </p:blipFill>
          <p:spPr bwMode="auto">
            <a:xfrm>
              <a:off x="5025715" y="1357298"/>
              <a:ext cx="2475243" cy="4143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12" name="TextBox 11"/>
          <p:cNvSpPr txBox="1"/>
          <p:nvPr/>
        </p:nvSpPr>
        <p:spPr>
          <a:xfrm>
            <a:off x="785786" y="5072074"/>
            <a:ext cx="7786742" cy="1387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1700"/>
              </a:lnSpc>
              <a:spcBef>
                <a:spcPts val="800"/>
              </a:spcBef>
              <a:buFont typeface="Wingdings" pitchFamily="2" charset="2"/>
              <a:buChar char="l"/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 “</a:t>
            </a:r>
            <a:r>
              <a:rPr lang="zh-CN" altLang="en-US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平安好福利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en-US" sz="1200" b="1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，移动互联平台服务新模式。下载、安装、注册，</a:t>
            </a:r>
            <a:r>
              <a:rPr lang="en-US" sz="1200" b="1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分钟搞定！</a:t>
            </a:r>
            <a:endParaRPr lang="zh-CN" altLang="en-US" sz="1200" dirty="0" smtClean="0">
              <a:latin typeface="微软雅黑" pitchFamily="34" charset="-122"/>
              <a:ea typeface="微软雅黑" pitchFamily="34" charset="-122"/>
            </a:endParaRPr>
          </a:p>
          <a:p>
            <a:pPr lvl="0">
              <a:lnSpc>
                <a:spcPts val="1700"/>
              </a:lnSpc>
              <a:spcBef>
                <a:spcPts val="800"/>
              </a:spcBef>
              <a:buFont typeface="Wingdings" pitchFamily="2" charset="2"/>
              <a:buChar char="l"/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  使用“平安好福利”</a:t>
            </a:r>
            <a:r>
              <a:rPr lang="en-US" sz="1200" b="1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，随时随地轻松了解“个人投保信息”、“保险保障方案”和“理赔进度与明细”。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保险查询服务，一切尽在“掌”握！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  <a:p>
            <a:pPr lvl="0">
              <a:lnSpc>
                <a:spcPts val="1700"/>
              </a:lnSpc>
              <a:spcBef>
                <a:spcPts val="800"/>
              </a:spcBef>
              <a:buFont typeface="Wingdings" pitchFamily="2" charset="2"/>
              <a:buChar char="l"/>
            </a:pP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此外，“平安好福利”</a:t>
            </a:r>
            <a:r>
              <a:rPr lang="en-US" altLang="en-US" sz="1200" b="1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开创极速理赔新模式</a:t>
            </a:r>
            <a:r>
              <a:rPr lang="en-US" altLang="en-US" sz="12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en-US" altLang="en-US" sz="16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</a:t>
            </a:r>
            <a:r>
              <a:rPr lang="zh-CN" altLang="en-US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化网上自助理赔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”：使用手机</a:t>
            </a:r>
            <a:r>
              <a:rPr lang="en-US" altLang="en-US" sz="1200" b="1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，理赔单据拍照上传，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只需点一点，即可实现超便捷的极速理赔。平时段</a:t>
            </a:r>
            <a:r>
              <a:rPr lang="en-US" altLang="en-US" sz="1200" b="1" dirty="0" smtClean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个工作日内到账；年底年初高峰段</a:t>
            </a:r>
            <a:r>
              <a:rPr lang="en-US" altLang="en-US" sz="1200" b="1" dirty="0" smtClean="0"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个工作日内到账。</a:t>
            </a: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/>
          <p:cNvSpPr txBox="1">
            <a:spLocks/>
          </p:cNvSpPr>
          <p:nvPr/>
        </p:nvSpPr>
        <p:spPr>
          <a:xfrm>
            <a:off x="8598346" y="6580584"/>
            <a:ext cx="366142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3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214282" y="109531"/>
            <a:ext cx="4643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①  下载、安装、注册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642910" y="1357298"/>
            <a:ext cx="8215370" cy="3643338"/>
            <a:chOff x="642910" y="1357298"/>
            <a:chExt cx="8215370" cy="3643338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13287" t="13893" r="12894" b="29851"/>
            <a:stretch>
              <a:fillRect/>
            </a:stretch>
          </p:blipFill>
          <p:spPr bwMode="auto">
            <a:xfrm>
              <a:off x="642910" y="1357298"/>
              <a:ext cx="8215370" cy="36124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矩形 7"/>
            <p:cNvSpPr/>
            <p:nvPr/>
          </p:nvSpPr>
          <p:spPr bwMode="auto">
            <a:xfrm>
              <a:off x="2357422" y="4500570"/>
              <a:ext cx="4357718" cy="500066"/>
            </a:xfrm>
            <a:prstGeom prst="rect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/>
                <a:latin typeface="黑体" charset="0"/>
                <a:ea typeface="黑体" charset="0"/>
                <a:cs typeface="黑体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9" name="矩形 8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2" name="矩形 11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357290" y="5580893"/>
            <a:ext cx="6715172" cy="276999"/>
          </a:xfrm>
          <a:prstGeom prst="rect">
            <a:avLst/>
          </a:prstGeom>
          <a:gradFill flip="none" rotWithShape="1">
            <a:gsLst>
              <a:gs pos="0">
                <a:srgbClr val="C8C69E">
                  <a:shade val="30000"/>
                  <a:satMod val="115000"/>
                </a:srgbClr>
              </a:gs>
              <a:gs pos="50000">
                <a:srgbClr val="C8C69E">
                  <a:shade val="67500"/>
                  <a:satMod val="115000"/>
                </a:srgbClr>
              </a:gs>
              <a:gs pos="100000">
                <a:srgbClr val="C8C69E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若在“注册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过程中，遇到身份证或者手机号已被注册的情况，请参考后面的“常见问题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Q&amp;A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”。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57356" y="4487299"/>
            <a:ext cx="500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注意</a:t>
            </a:r>
            <a:endParaRPr lang="zh-CN" altLang="en-US" sz="16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/>
          <p:cNvSpPr txBox="1">
            <a:spLocks/>
          </p:cNvSpPr>
          <p:nvPr/>
        </p:nvSpPr>
        <p:spPr>
          <a:xfrm>
            <a:off x="8598346" y="6580584"/>
            <a:ext cx="366142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4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组合 5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7" name="矩形 6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8" name="矩形 7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②  保险查询服务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72" y="1071546"/>
            <a:ext cx="8468188" cy="3472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71472" y="5357826"/>
            <a:ext cx="8286776" cy="461665"/>
          </a:xfrm>
          <a:prstGeom prst="rect">
            <a:avLst/>
          </a:prstGeom>
          <a:gradFill flip="none" rotWithShape="1">
            <a:gsLst>
              <a:gs pos="0">
                <a:srgbClr val="C8C69E">
                  <a:shade val="30000"/>
                  <a:satMod val="115000"/>
                </a:srgbClr>
              </a:gs>
              <a:gs pos="50000">
                <a:srgbClr val="C8C69E">
                  <a:shade val="67500"/>
                  <a:satMod val="115000"/>
                </a:srgbClr>
              </a:gs>
              <a:gs pos="100000">
                <a:srgbClr val="C8C69E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首页进入“理赔记录”和“保单查询”板块，随时随地轻松了解“个人投保信息”、“保险保障方案”和“理赔进度与明细”。保险查询服务，一切尽在“掌”握！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/>
          <p:cNvSpPr txBox="1">
            <a:spLocks/>
          </p:cNvSpPr>
          <p:nvPr/>
        </p:nvSpPr>
        <p:spPr>
          <a:xfrm>
            <a:off x="8598346" y="6580584"/>
            <a:ext cx="366142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5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③  申请自助理赔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738175" y="1000108"/>
            <a:ext cx="2976569" cy="369332"/>
          </a:xfrm>
          <a:prstGeom prst="rect">
            <a:avLst/>
          </a:prstGeom>
          <a:solidFill>
            <a:srgbClr val="214D9B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操作前须知（请仔细阅读）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0100" y="1726535"/>
            <a:ext cx="7858180" cy="70788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考虑到各地医疗机构监管及当地医保系统对接，目前“网上自助理赔”功能暂</a:t>
            </a:r>
            <a:r>
              <a:rPr lang="zh-CN" altLang="en-US" sz="1200" b="1" dirty="0" smtClean="0">
                <a:solidFill>
                  <a:srgbClr val="FFFF99"/>
                </a:solidFill>
                <a:latin typeface="微软雅黑" pitchFamily="34" charset="-122"/>
                <a:ea typeface="微软雅黑" pitchFamily="34" charset="-122"/>
              </a:rPr>
              <a:t>仅针对“在上海工作且在上海医院就医的员工及其家属”开放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200" b="1" dirty="0" smtClean="0">
                <a:solidFill>
                  <a:srgbClr val="FFFF99"/>
                </a:solidFill>
                <a:latin typeface="微软雅黑" pitchFamily="34" charset="-122"/>
                <a:ea typeface="微软雅黑" pitchFamily="34" charset="-122"/>
              </a:rPr>
              <a:t>上海以外其他城市（地区）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，会根据当地情况，在</a:t>
            </a:r>
            <a:r>
              <a:rPr lang="en-US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年度内逐步开放，</a:t>
            </a:r>
            <a:r>
              <a:rPr lang="zh-CN" altLang="en-US" sz="1200" b="1" dirty="0" smtClean="0">
                <a:solidFill>
                  <a:srgbClr val="FFFF99"/>
                </a:solidFill>
                <a:latin typeface="微软雅黑" pitchFamily="34" charset="-122"/>
                <a:ea typeface="微软雅黑" pitchFamily="34" charset="-122"/>
              </a:rPr>
              <a:t>目前请勿使用，以免错误操作后所带来的不必要的问题。</a:t>
            </a:r>
            <a:endParaRPr lang="zh-CN" altLang="en-US" sz="1200" b="1" dirty="0">
              <a:solidFill>
                <a:srgbClr val="FFFF9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4348" y="1726535"/>
            <a:ext cx="276228" cy="29751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1200" b="1" dirty="0">
              <a:solidFill>
                <a:srgbClr val="FFFF9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00100" y="2714620"/>
            <a:ext cx="7858180" cy="5027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目前自助理赔仅适用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“门急诊”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“住院”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“女性生育”（女性生育请选择“疾病医疗”</a:t>
            </a:r>
            <a:r>
              <a:rPr lang="en-US" altLang="zh-CN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“门诊</a:t>
            </a:r>
            <a:r>
              <a:rPr lang="en-US" altLang="zh-CN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住院”）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的网上申请理赔；外购药、口腔保健洗牙、重大疾病、身故等其他理赔请按常规传统流程线下提交材料。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4348" y="2717256"/>
            <a:ext cx="276228" cy="2975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00100" y="3497802"/>
            <a:ext cx="7858180" cy="5027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自助理赔若</a:t>
            </a:r>
            <a:r>
              <a:rPr lang="en-US" altLang="zh-CN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30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天内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未处理“问题件”，该案件申请将被自动撤销。自助理赔完成后，就诊原始医疗单证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原件请保留一年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，以便抽查。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14348" y="3497802"/>
            <a:ext cx="276228" cy="2828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00100" y="4286256"/>
            <a:ext cx="7858180" cy="7078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年保单年度期间为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2016.1.1-2016.12.31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自助理赔仅可受理</a:t>
            </a:r>
            <a:r>
              <a:rPr lang="en-US" altLang="zh-CN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日之后产生的医疗理赔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年之前的医疗理赔还请按常规传统流程线下提交材料。（若跨越保单年度的单据混在一起提交，会影响到您的理赔并带来不必要的麻烦，请注意）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14348" y="4289174"/>
            <a:ext cx="276228" cy="2828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00100" y="5265493"/>
            <a:ext cx="7858180" cy="2975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若员工和家属同时申请理赔，请分别按“每一人”单独提交“自助理赔申请和相应材料”。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14348" y="5271047"/>
            <a:ext cx="276228" cy="2828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00100" y="5855256"/>
            <a:ext cx="7858180" cy="502702"/>
          </a:xfrm>
          <a:prstGeom prst="rect">
            <a:avLst/>
          </a:prstGeom>
          <a:solidFill>
            <a:srgbClr val="FF9966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en-US" altLang="en-US" sz="1200" b="1" dirty="0" smtClean="0"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年保险计划预计于</a:t>
            </a:r>
            <a:r>
              <a:rPr lang="en-US" altLang="en-US" sz="1200" b="1" dirty="0" smtClean="0"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en-US" sz="1200" b="1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29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日前承保（承保后方可开始理赔），因此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请在</a:t>
            </a:r>
            <a:r>
              <a:rPr lang="en-US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日后开始使用“自助理赔”功能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，以申请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日之后产生的医疗理赔。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14348" y="5848762"/>
            <a:ext cx="276228" cy="282834"/>
          </a:xfrm>
          <a:prstGeom prst="rect">
            <a:avLst/>
          </a:prstGeom>
          <a:solidFill>
            <a:srgbClr val="FF9966"/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/>
          <p:cNvSpPr txBox="1">
            <a:spLocks/>
          </p:cNvSpPr>
          <p:nvPr/>
        </p:nvSpPr>
        <p:spPr>
          <a:xfrm>
            <a:off x="8598346" y="6580584"/>
            <a:ext cx="366142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6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③  申请自助理赔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81149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/>
          <a:srcRect l="56033" t="15278" r="22265" b="20139"/>
          <a:stretch>
            <a:fillRect/>
          </a:stretch>
        </p:blipFill>
        <p:spPr bwMode="auto">
          <a:xfrm>
            <a:off x="500034" y="2643182"/>
            <a:ext cx="2021942" cy="3429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右箭头 12"/>
          <p:cNvSpPr/>
          <p:nvPr/>
        </p:nvSpPr>
        <p:spPr bwMode="auto">
          <a:xfrm>
            <a:off x="2500298" y="4214818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0034" y="1722111"/>
            <a:ext cx="2071702" cy="492443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1. </a:t>
            </a: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首页进入“自助理赔”通道</a:t>
            </a:r>
            <a:endParaRPr lang="zh-CN" altLang="en-US" sz="1050" b="1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" name="图片 3"/>
          <p:cNvPicPr>
            <a:picLocks noChangeAspect="1"/>
          </p:cNvPicPr>
          <p:nvPr/>
        </p:nvPicPr>
        <p:blipFill>
          <a:blip r:embed="rId4"/>
          <a:srcRect t="3548"/>
          <a:stretch>
            <a:fillRect/>
          </a:stretch>
        </p:blipFill>
        <p:spPr bwMode="auto">
          <a:xfrm>
            <a:off x="2714612" y="2643182"/>
            <a:ext cx="2000264" cy="3357586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</p:spPr>
      </p:pic>
      <p:sp>
        <p:nvSpPr>
          <p:cNvPr id="20" name="TextBox 19"/>
          <p:cNvSpPr txBox="1"/>
          <p:nvPr/>
        </p:nvSpPr>
        <p:spPr>
          <a:xfrm>
            <a:off x="2714612" y="1714488"/>
            <a:ext cx="2000264" cy="861774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2. </a:t>
            </a: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选择申请类型和出险日期，根据情况选择出险人</a:t>
            </a:r>
            <a:r>
              <a:rPr lang="zh-CN" altLang="en-US" sz="1100" b="1" dirty="0" smtClean="0">
                <a:latin typeface="微软雅黑" pitchFamily="34" charset="-122"/>
                <a:ea typeface="微软雅黑" pitchFamily="34" charset="-122"/>
              </a:rPr>
              <a:t>（出险人即实际就医的人）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矩形 20"/>
          <p:cNvSpPr/>
          <p:nvPr/>
        </p:nvSpPr>
        <p:spPr bwMode="auto">
          <a:xfrm>
            <a:off x="2786050" y="3357562"/>
            <a:ext cx="1857388" cy="785818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28992" y="3857628"/>
            <a:ext cx="1000132" cy="24622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10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最早发票日期</a:t>
            </a:r>
            <a:endParaRPr lang="zh-CN" altLang="en-US" sz="1000" b="1" dirty="0">
              <a:solidFill>
                <a:srgbClr val="0000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857488" y="5715016"/>
            <a:ext cx="1857388" cy="86177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10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一个保单年度内多次就诊的单证可以在一次申请中提交，“出险日期”填写</a:t>
            </a:r>
            <a:r>
              <a:rPr lang="zh-CN" altLang="en-US" sz="10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最早的发票日期</a:t>
            </a:r>
            <a:r>
              <a:rPr lang="zh-CN" altLang="en-US" sz="10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。有连带家属保险责任的此处也可以根据实际情况选择。</a:t>
            </a:r>
            <a:endParaRPr lang="en-US" altLang="zh-CN" sz="10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右箭头 23"/>
          <p:cNvSpPr/>
          <p:nvPr/>
        </p:nvSpPr>
        <p:spPr bwMode="auto">
          <a:xfrm>
            <a:off x="4714876" y="4214818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28" name="图片 1"/>
          <p:cNvPicPr>
            <a:picLocks noChangeAspect="1"/>
          </p:cNvPicPr>
          <p:nvPr/>
        </p:nvPicPr>
        <p:blipFill>
          <a:blip r:embed="rId5" cstate="print"/>
          <a:srcRect t="3452"/>
          <a:stretch>
            <a:fillRect/>
          </a:stretch>
        </p:blipFill>
        <p:spPr bwMode="auto">
          <a:xfrm>
            <a:off x="4929190" y="2643182"/>
            <a:ext cx="1990521" cy="3357586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</p:spPr>
      </p:pic>
      <p:sp>
        <p:nvSpPr>
          <p:cNvPr id="32" name="TextBox 31"/>
          <p:cNvSpPr txBox="1"/>
          <p:nvPr/>
        </p:nvSpPr>
        <p:spPr>
          <a:xfrm>
            <a:off x="4929190" y="1709970"/>
            <a:ext cx="4071966" cy="677108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 3. </a:t>
            </a: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填写申请信息和理赔转账对应的银行账号信息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100" b="1" dirty="0" smtClean="0">
                <a:latin typeface="微软雅黑" pitchFamily="34" charset="-122"/>
                <a:ea typeface="微软雅黑" pitchFamily="34" charset="-122"/>
              </a:rPr>
              <a:t>（首次自助理赔填写，自动保存，再次理赔则无需填写）</a:t>
            </a:r>
          </a:p>
        </p:txBody>
      </p:sp>
      <p:sp>
        <p:nvSpPr>
          <p:cNvPr id="33" name="右箭头 32"/>
          <p:cNvSpPr/>
          <p:nvPr/>
        </p:nvSpPr>
        <p:spPr bwMode="auto">
          <a:xfrm>
            <a:off x="6929454" y="4214818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34" name="矩形 33"/>
          <p:cNvSpPr/>
          <p:nvPr/>
        </p:nvSpPr>
        <p:spPr bwMode="auto">
          <a:xfrm>
            <a:off x="5000628" y="4500570"/>
            <a:ext cx="1857388" cy="785818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072066" y="4834982"/>
            <a:ext cx="1714512" cy="451406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>
              <a:lnSpc>
                <a:spcPts val="1400"/>
              </a:lnSpc>
            </a:pPr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联系地址请务必填写“</a:t>
            </a:r>
            <a:r>
              <a:rPr lang="zh-CN" altLang="en-US" sz="10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上海当地英特尔公司的地址”</a:t>
            </a:r>
            <a:endParaRPr lang="en-US" altLang="zh-CN" sz="1000" b="1" dirty="0" smtClean="0">
              <a:solidFill>
                <a:srgbClr val="0000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6" name="图片 2"/>
          <p:cNvPicPr>
            <a:picLocks noChangeAspect="1"/>
          </p:cNvPicPr>
          <p:nvPr/>
        </p:nvPicPr>
        <p:blipFill>
          <a:blip r:embed="rId6" cstate="print"/>
          <a:srcRect t="3867"/>
          <a:stretch>
            <a:fillRect/>
          </a:stretch>
        </p:blipFill>
        <p:spPr bwMode="auto">
          <a:xfrm>
            <a:off x="7143768" y="2643182"/>
            <a:ext cx="1876918" cy="3357586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</p:spPr>
      </p:pic>
      <p:sp>
        <p:nvSpPr>
          <p:cNvPr id="37" name="矩形 36"/>
          <p:cNvSpPr/>
          <p:nvPr/>
        </p:nvSpPr>
        <p:spPr bwMode="auto">
          <a:xfrm>
            <a:off x="7215206" y="3143248"/>
            <a:ext cx="1714512" cy="1357322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786710" y="3174571"/>
            <a:ext cx="1143008" cy="27186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>
              <a:lnSpc>
                <a:spcPts val="1400"/>
              </a:lnSpc>
            </a:pPr>
            <a:r>
              <a:rPr lang="zh-CN" altLang="en-US" sz="900" b="1" dirty="0" smtClean="0">
                <a:latin typeface="微软雅黑" pitchFamily="34" charset="-122"/>
                <a:ea typeface="微软雅黑" pitchFamily="34" charset="-122"/>
              </a:rPr>
              <a:t>填写</a:t>
            </a:r>
            <a:r>
              <a:rPr lang="zh-CN" altLang="en-US" sz="9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员工本人姓名</a:t>
            </a:r>
            <a:endParaRPr lang="en-US" altLang="zh-CN" sz="900" b="1" dirty="0">
              <a:solidFill>
                <a:srgbClr val="0000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786710" y="3500438"/>
            <a:ext cx="1143008" cy="63094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>
              <a:lnSpc>
                <a:spcPts val="1400"/>
              </a:lnSpc>
            </a:pPr>
            <a:r>
              <a:rPr lang="zh-CN" altLang="en-US" sz="900" b="1" dirty="0" smtClean="0">
                <a:latin typeface="微软雅黑" pitchFamily="34" charset="-122"/>
                <a:ea typeface="微软雅黑" pitchFamily="34" charset="-122"/>
              </a:rPr>
              <a:t>填写</a:t>
            </a:r>
            <a:r>
              <a:rPr lang="zh-CN" altLang="en-US" sz="9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员工本人的银行账号信息</a:t>
            </a:r>
            <a:r>
              <a:rPr lang="zh-CN" altLang="en-US" sz="900" b="1" dirty="0" smtClean="0">
                <a:latin typeface="微软雅黑" pitchFamily="34" charset="-122"/>
                <a:ea typeface="微软雅黑" pitchFamily="34" charset="-122"/>
              </a:rPr>
              <a:t>（非家属银行信息）</a:t>
            </a:r>
            <a:endParaRPr lang="en-US" altLang="zh-CN" sz="9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43768" y="4803828"/>
            <a:ext cx="1857388" cy="553998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10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银行账户可以更改，并且不影响线下理赔的支付账户，且仅针对本次自助理赔申请有效。</a:t>
            </a:r>
            <a:endParaRPr lang="en-US" altLang="zh-CN" sz="10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38175" y="1000108"/>
            <a:ext cx="1833561" cy="369332"/>
          </a:xfrm>
          <a:prstGeom prst="rect">
            <a:avLst/>
          </a:prstGeom>
          <a:solidFill>
            <a:srgbClr val="214D9B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申请操作流程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/>
          <p:cNvSpPr txBox="1">
            <a:spLocks/>
          </p:cNvSpPr>
          <p:nvPr/>
        </p:nvSpPr>
        <p:spPr>
          <a:xfrm>
            <a:off x="8598346" y="6580584"/>
            <a:ext cx="366142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7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③  申请自助理赔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738175" y="1000108"/>
            <a:ext cx="1833561" cy="369332"/>
          </a:xfrm>
          <a:prstGeom prst="rect">
            <a:avLst/>
          </a:prstGeom>
          <a:solidFill>
            <a:srgbClr val="214D9B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申请操作流程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pic>
        <p:nvPicPr>
          <p:cNvPr id="13" name="图片 4"/>
          <p:cNvPicPr>
            <a:picLocks noChangeAspect="1"/>
          </p:cNvPicPr>
          <p:nvPr/>
        </p:nvPicPr>
        <p:blipFill>
          <a:blip r:embed="rId3"/>
          <a:srcRect t="4440"/>
          <a:stretch>
            <a:fillRect/>
          </a:stretch>
        </p:blipFill>
        <p:spPr bwMode="auto">
          <a:xfrm>
            <a:off x="500034" y="2571744"/>
            <a:ext cx="2000264" cy="3346478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</p:spPr>
      </p:pic>
      <p:sp>
        <p:nvSpPr>
          <p:cNvPr id="14" name="TextBox 13"/>
          <p:cNvSpPr txBox="1"/>
          <p:nvPr/>
        </p:nvSpPr>
        <p:spPr>
          <a:xfrm>
            <a:off x="500034" y="1722111"/>
            <a:ext cx="2000264" cy="492443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Step4. </a:t>
            </a: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拍照上传就医凭证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右箭头 15"/>
          <p:cNvSpPr/>
          <p:nvPr/>
        </p:nvSpPr>
        <p:spPr bwMode="auto">
          <a:xfrm>
            <a:off x="2500298" y="4214818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71472" y="3143248"/>
            <a:ext cx="1428760" cy="142876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00034" y="5996226"/>
            <a:ext cx="2000264" cy="553998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sz="10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自助理赔所需上传就医凭证同“线下传统理赔所需材料”一致。</a:t>
            </a:r>
            <a:r>
              <a:rPr lang="zh-CN" altLang="en-US" sz="10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标记“必传”的请务必完整上传</a:t>
            </a:r>
            <a:r>
              <a:rPr lang="zh-CN" altLang="en-US" sz="1000" b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000" b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1" name="图片 1"/>
          <p:cNvPicPr>
            <a:picLocks noChangeAspect="1"/>
          </p:cNvPicPr>
          <p:nvPr/>
        </p:nvPicPr>
        <p:blipFill>
          <a:blip r:embed="rId4" cstate="print"/>
          <a:srcRect t="4056"/>
          <a:stretch>
            <a:fillRect/>
          </a:stretch>
        </p:blipFill>
        <p:spPr bwMode="auto">
          <a:xfrm>
            <a:off x="2714612" y="2571744"/>
            <a:ext cx="1990500" cy="3357586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</p:spPr>
      </p:pic>
      <p:sp>
        <p:nvSpPr>
          <p:cNvPr id="22" name="TextBox 21"/>
          <p:cNvSpPr txBox="1"/>
          <p:nvPr/>
        </p:nvSpPr>
        <p:spPr>
          <a:xfrm>
            <a:off x="2714612" y="1714488"/>
            <a:ext cx="2000264" cy="492443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Step5. </a:t>
            </a: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确认理赔申请信息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3" name="图片 2"/>
          <p:cNvPicPr>
            <a:picLocks noChangeAspect="1"/>
          </p:cNvPicPr>
          <p:nvPr/>
        </p:nvPicPr>
        <p:blipFill>
          <a:blip r:embed="rId5"/>
          <a:srcRect t="4407"/>
          <a:stretch>
            <a:fillRect/>
          </a:stretch>
        </p:blipFill>
        <p:spPr bwMode="auto">
          <a:xfrm>
            <a:off x="4929190" y="2571744"/>
            <a:ext cx="2000264" cy="3357586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</p:spPr>
      </p:pic>
      <p:sp>
        <p:nvSpPr>
          <p:cNvPr id="24" name="右箭头 23"/>
          <p:cNvSpPr/>
          <p:nvPr/>
        </p:nvSpPr>
        <p:spPr bwMode="auto">
          <a:xfrm>
            <a:off x="4714876" y="4214818"/>
            <a:ext cx="142876" cy="142876"/>
          </a:xfrm>
          <a:prstGeom prst="rightArrow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929190" y="1714488"/>
            <a:ext cx="3714776" cy="492443"/>
          </a:xfrm>
          <a:prstGeom prst="rect">
            <a:avLst/>
          </a:prstGeom>
          <a:gradFill flip="none" rotWithShape="1">
            <a:gsLst>
              <a:gs pos="0">
                <a:srgbClr val="C8C69E">
                  <a:tint val="66000"/>
                  <a:satMod val="160000"/>
                </a:srgbClr>
              </a:gs>
              <a:gs pos="50000">
                <a:srgbClr val="C8C69E">
                  <a:tint val="44500"/>
                  <a:satMod val="160000"/>
                </a:srgbClr>
              </a:gs>
              <a:gs pos="100000">
                <a:srgbClr val="C8C69E">
                  <a:tint val="23500"/>
                  <a:satMod val="160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微软雅黑" pitchFamily="34" charset="-122"/>
                <a:ea typeface="微软雅黑" pitchFamily="34" charset="-122"/>
              </a:rPr>
              <a:t>Step6. </a:t>
            </a:r>
          </a:p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提交成功，同时会收到短信提醒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6" name="Picture 15" descr="D:\Users\SUNQI658\Zoe----工作相关\E企赢\信息速递专刊\图片\提交成功短信.JPG"/>
          <p:cNvPicPr>
            <a:picLocks noChangeAspect="1" noChangeArrowheads="1"/>
          </p:cNvPicPr>
          <p:nvPr/>
        </p:nvPicPr>
        <p:blipFill>
          <a:blip r:embed="rId6"/>
          <a:srcRect r="6665"/>
          <a:stretch>
            <a:fillRect/>
          </a:stretch>
        </p:blipFill>
        <p:spPr bwMode="auto">
          <a:xfrm>
            <a:off x="7000892" y="2571744"/>
            <a:ext cx="2000264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TextBox 27"/>
          <p:cNvSpPr txBox="1"/>
          <p:nvPr/>
        </p:nvSpPr>
        <p:spPr>
          <a:xfrm>
            <a:off x="3786182" y="6223835"/>
            <a:ext cx="4643470" cy="276999"/>
          </a:xfrm>
          <a:prstGeom prst="rect">
            <a:avLst/>
          </a:prstGeom>
          <a:gradFill flip="none" rotWithShape="1">
            <a:gsLst>
              <a:gs pos="0">
                <a:srgbClr val="C8C69E">
                  <a:shade val="30000"/>
                  <a:satMod val="115000"/>
                </a:srgbClr>
              </a:gs>
              <a:gs pos="50000">
                <a:srgbClr val="C8C69E">
                  <a:shade val="67500"/>
                  <a:satMod val="115000"/>
                </a:srgbClr>
              </a:gs>
              <a:gs pos="100000">
                <a:srgbClr val="C8C69E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案件提交后，您可以在“理赔记录”中实时查看案件受理进度。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/>
          <p:cNvSpPr txBox="1">
            <a:spLocks/>
          </p:cNvSpPr>
          <p:nvPr/>
        </p:nvSpPr>
        <p:spPr>
          <a:xfrm>
            <a:off x="8598346" y="6580584"/>
            <a:ext cx="366142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8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③  申请自助理赔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738175" y="1000108"/>
            <a:ext cx="5476899" cy="369332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★ 自助理赔提交后，遇到“原始单据抽检”怎么办？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3" name="TextBox 10"/>
          <p:cNvSpPr txBox="1">
            <a:spLocks noChangeArrowheads="1"/>
          </p:cNvSpPr>
          <p:nvPr/>
        </p:nvSpPr>
        <p:spPr bwMode="auto">
          <a:xfrm>
            <a:off x="928662" y="1571612"/>
            <a:ext cx="216058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12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收到提示抽检短信后</a:t>
            </a:r>
            <a:r>
              <a:rPr lang="en-US" altLang="zh-CN" sz="12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…</a:t>
            </a:r>
            <a:endParaRPr lang="zh-CN" altLang="en-US" sz="12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0" name="Picture 2" descr="C:\Users\Administrator\Desktop\Intel2015-2016年相关信息（20151219更新）\★★★★★2016开展计划仅更新材料部分\◆英特尔自助理赔材料整理和好福利相关\★16年英特尔上海地区自助理赔（免收单模式）操作指引制作\好福利自助理赔截图2015.12.19\IMG_7291.PNG"/>
          <p:cNvPicPr>
            <a:picLocks noChangeAspect="1" noChangeArrowheads="1"/>
          </p:cNvPicPr>
          <p:nvPr/>
        </p:nvPicPr>
        <p:blipFill>
          <a:blip r:embed="rId3"/>
          <a:srcRect l="14000" t="28636" r="19000" b="40442"/>
          <a:stretch>
            <a:fillRect/>
          </a:stretch>
        </p:blipFill>
        <p:spPr bwMode="auto">
          <a:xfrm>
            <a:off x="928662" y="1928802"/>
            <a:ext cx="1928826" cy="158336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3143240" y="1672245"/>
            <a:ext cx="5572164" cy="182819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algn="l">
              <a:lnSpc>
                <a:spcPct val="140000"/>
              </a:lnSpc>
              <a:defRPr/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抽检规则</a:t>
            </a:r>
            <a:r>
              <a:rPr lang="zh-CN" altLang="en-US" sz="1200" b="1" dirty="0">
                <a:latin typeface="微软雅黑" pitchFamily="34" charset="-122"/>
                <a:ea typeface="微软雅黑" pitchFamily="34" charset="-122"/>
              </a:rPr>
              <a:t>强调：</a:t>
            </a:r>
            <a:endParaRPr lang="en-US" altLang="zh-CN" sz="1200" b="1" dirty="0">
              <a:latin typeface="微软雅黑" pitchFamily="34" charset="-122"/>
              <a:ea typeface="微软雅黑" pitchFamily="34" charset="-122"/>
            </a:endParaRPr>
          </a:p>
          <a:p>
            <a:pPr marL="266700" indent="-266700" algn="l">
              <a:lnSpc>
                <a:spcPct val="120000"/>
              </a:lnSpc>
              <a:buFontTx/>
              <a:buAutoNum type="arabicPeriod"/>
              <a:tabLst>
                <a:tab pos="266700" algn="l"/>
              </a:tabLst>
              <a:defRPr/>
            </a:pPr>
            <a:r>
              <a:rPr lang="zh-CN" altLang="en-US" sz="1100" b="1" dirty="0" smtClean="0">
                <a:latin typeface="微软雅黑" pitchFamily="34" charset="-122"/>
                <a:ea typeface="微软雅黑" pitchFamily="34" charset="-122"/>
              </a:rPr>
              <a:t>整体</a:t>
            </a:r>
            <a:r>
              <a:rPr lang="zh-CN" altLang="en-US" sz="11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抽检率 </a:t>
            </a:r>
            <a:r>
              <a:rPr lang="en-US" altLang="zh-CN" sz="11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5%~10%</a:t>
            </a:r>
            <a:r>
              <a:rPr lang="zh-CN" altLang="en-US" sz="1100" b="1" dirty="0" smtClean="0">
                <a:latin typeface="微软雅黑" pitchFamily="34" charset="-122"/>
                <a:ea typeface="微软雅黑" pitchFamily="34" charset="-122"/>
              </a:rPr>
              <a:t>（被抽检到的理赔申请</a:t>
            </a:r>
            <a:r>
              <a:rPr lang="zh-CN" altLang="en-US" sz="11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可以在“理赔记录”板块中查询</a:t>
            </a:r>
            <a:r>
              <a:rPr lang="zh-CN" altLang="en-US" sz="1100" b="1" dirty="0" smtClean="0">
                <a:latin typeface="微软雅黑" pitchFamily="34" charset="-122"/>
                <a:ea typeface="微软雅黑" pitchFamily="34" charset="-122"/>
              </a:rPr>
              <a:t>）；</a:t>
            </a:r>
            <a:endParaRPr lang="en-US" altLang="zh-CN" sz="1100" b="1" dirty="0">
              <a:latin typeface="微软雅黑" pitchFamily="34" charset="-122"/>
              <a:ea typeface="微软雅黑" pitchFamily="34" charset="-122"/>
            </a:endParaRPr>
          </a:p>
          <a:p>
            <a:pPr marL="266700" indent="-266700">
              <a:lnSpc>
                <a:spcPct val="120000"/>
              </a:lnSpc>
              <a:buFontTx/>
              <a:buAutoNum type="arabicPeriod"/>
              <a:tabLst>
                <a:tab pos="266700" algn="l"/>
              </a:tabLst>
              <a:defRPr/>
            </a:pPr>
            <a:r>
              <a:rPr lang="zh-CN" altLang="en-US" sz="1100" b="1" dirty="0" smtClean="0">
                <a:latin typeface="微软雅黑" pitchFamily="34" charset="-122"/>
                <a:ea typeface="微软雅黑" pitchFamily="34" charset="-122"/>
              </a:rPr>
              <a:t>抽检</a:t>
            </a:r>
            <a:r>
              <a:rPr lang="zh-CN" altLang="en-US" sz="11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等待期限：</a:t>
            </a:r>
            <a:r>
              <a:rPr lang="en-US" altLang="zh-CN" sz="11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60</a:t>
            </a:r>
            <a:r>
              <a:rPr lang="zh-CN" altLang="en-US" sz="1100" b="1" dirty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天</a:t>
            </a:r>
            <a:r>
              <a:rPr lang="zh-CN" altLang="en-US" sz="1100" b="1" dirty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1100" b="1" dirty="0">
                <a:latin typeface="微软雅黑" pitchFamily="34" charset="-122"/>
                <a:ea typeface="微软雅黑" pitchFamily="34" charset="-122"/>
              </a:rPr>
              <a:t>60</a:t>
            </a:r>
            <a:r>
              <a:rPr lang="zh-CN" altLang="en-US" sz="1100" b="1" dirty="0">
                <a:latin typeface="微软雅黑" pitchFamily="34" charset="-122"/>
                <a:ea typeface="微软雅黑" pitchFamily="34" charset="-122"/>
              </a:rPr>
              <a:t>天内未处理将撤</a:t>
            </a:r>
            <a:r>
              <a:rPr lang="zh-CN" altLang="en-US" sz="1100" b="1" dirty="0" smtClean="0">
                <a:latin typeface="微软雅黑" pitchFamily="34" charset="-122"/>
                <a:ea typeface="微软雅黑" pitchFamily="34" charset="-122"/>
              </a:rPr>
              <a:t>件；</a:t>
            </a:r>
            <a:endParaRPr lang="en-US" altLang="zh-CN" sz="1100" b="1" dirty="0">
              <a:latin typeface="微软雅黑" pitchFamily="34" charset="-122"/>
              <a:ea typeface="微软雅黑" pitchFamily="34" charset="-122"/>
            </a:endParaRPr>
          </a:p>
          <a:p>
            <a:pPr marL="266700" indent="-266700" algn="l">
              <a:lnSpc>
                <a:spcPct val="120000"/>
              </a:lnSpc>
              <a:buFontTx/>
              <a:buAutoNum type="arabicPeriod"/>
              <a:tabLst>
                <a:tab pos="266700" algn="l"/>
              </a:tabLst>
              <a:defRPr/>
            </a:pPr>
            <a:r>
              <a:rPr lang="zh-CN" altLang="en-US" sz="1100" b="1" dirty="0" smtClean="0">
                <a:latin typeface="微软雅黑" pitchFamily="34" charset="-122"/>
                <a:ea typeface="微软雅黑" pitchFamily="34" charset="-122"/>
              </a:rPr>
              <a:t>原始单据抽检提交同线下纸质理赔提交方式一致，</a:t>
            </a:r>
            <a:r>
              <a:rPr lang="zh-CN" altLang="en-US" sz="11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投递至“理赔收集箱”或交至“保险服务人员”</a:t>
            </a:r>
            <a:r>
              <a:rPr lang="zh-CN" altLang="en-US" sz="1100" b="1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100" b="1" dirty="0">
              <a:latin typeface="微软雅黑" pitchFamily="34" charset="-122"/>
              <a:ea typeface="微软雅黑" pitchFamily="34" charset="-122"/>
            </a:endParaRPr>
          </a:p>
          <a:p>
            <a:pPr marL="342900" indent="-342900" algn="l">
              <a:lnSpc>
                <a:spcPct val="120000"/>
              </a:lnSpc>
              <a:buFontTx/>
              <a:buAutoNum type="arabicPeriod"/>
              <a:defRPr/>
            </a:pPr>
            <a:endParaRPr lang="en-US" altLang="zh-CN" sz="120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20000"/>
              </a:lnSpc>
              <a:defRPr/>
            </a:pPr>
            <a:r>
              <a:rPr lang="zh-CN" altLang="en-US" sz="12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温馨提示</a:t>
            </a:r>
            <a:r>
              <a:rPr lang="zh-CN" altLang="en-US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：被</a:t>
            </a:r>
            <a:r>
              <a:rPr lang="zh-CN" altLang="zh-CN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抽检</a:t>
            </a:r>
            <a:r>
              <a:rPr lang="zh-CN" altLang="zh-CN" sz="12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员工需及时</a:t>
            </a:r>
            <a:r>
              <a:rPr lang="zh-CN" altLang="zh-CN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反馈</a:t>
            </a:r>
            <a:r>
              <a:rPr lang="zh-CN" altLang="en-US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提交</a:t>
            </a:r>
            <a:r>
              <a:rPr lang="zh-CN" altLang="zh-CN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相应</a:t>
            </a:r>
            <a:r>
              <a:rPr lang="zh-CN" altLang="zh-CN" sz="12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材料，若未</a:t>
            </a:r>
            <a:r>
              <a:rPr lang="zh-CN" altLang="zh-CN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反馈</a:t>
            </a:r>
            <a:r>
              <a:rPr lang="zh-CN" altLang="en-US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提交</a:t>
            </a:r>
            <a:r>
              <a:rPr lang="zh-CN" altLang="zh-CN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12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后续的申请</a:t>
            </a:r>
            <a:r>
              <a:rPr lang="zh-CN" altLang="en-US" sz="12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自助理赔均需提交原件。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4348" y="4143380"/>
            <a:ext cx="1785950" cy="369332"/>
          </a:xfrm>
          <a:prstGeom prst="rect">
            <a:avLst/>
          </a:prstGeom>
          <a:solidFill>
            <a:srgbClr val="214D9B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  <a:cs typeface="Arial" pitchFamily="34" charset="0"/>
              </a:rPr>
              <a:t>抽检提交流程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0" name="椭圆 19"/>
          <p:cNvSpPr/>
          <p:nvPr/>
        </p:nvSpPr>
        <p:spPr bwMode="auto">
          <a:xfrm>
            <a:off x="928662" y="4857760"/>
            <a:ext cx="1357322" cy="1285884"/>
          </a:xfrm>
          <a:prstGeom prst="ellipse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员工填写“</a:t>
            </a:r>
            <a:r>
              <a:rPr lang="zh-CN" altLang="zh-CN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网上自助理赔申请书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”</a:t>
            </a:r>
          </a:p>
        </p:txBody>
      </p:sp>
      <p:sp>
        <p:nvSpPr>
          <p:cNvPr id="23" name="右箭头 22"/>
          <p:cNvSpPr/>
          <p:nvPr/>
        </p:nvSpPr>
        <p:spPr bwMode="auto">
          <a:xfrm>
            <a:off x="2428860" y="5429264"/>
            <a:ext cx="142876" cy="142876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4" name="椭圆 23"/>
          <p:cNvSpPr/>
          <p:nvPr/>
        </p:nvSpPr>
        <p:spPr bwMode="auto">
          <a:xfrm>
            <a:off x="2786050" y="4857760"/>
            <a:ext cx="1357322" cy="1285884"/>
          </a:xfrm>
          <a:prstGeom prst="ellipse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员工将“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自助理赔申请书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”和“</a:t>
            </a:r>
            <a:r>
              <a:rPr lang="zh-CN" altLang="en-US" sz="1200" b="1" dirty="0" smtClean="0">
                <a:solidFill>
                  <a:srgbClr val="0000FF"/>
                </a:solidFill>
                <a:latin typeface="微软雅黑" pitchFamily="34" charset="-122"/>
                <a:ea typeface="微软雅黑" pitchFamily="34" charset="-122"/>
              </a:rPr>
              <a:t>发票原件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”提交至平安</a:t>
            </a:r>
          </a:p>
        </p:txBody>
      </p:sp>
      <p:sp>
        <p:nvSpPr>
          <p:cNvPr id="25" name="右箭头 24"/>
          <p:cNvSpPr/>
          <p:nvPr/>
        </p:nvSpPr>
        <p:spPr bwMode="auto">
          <a:xfrm>
            <a:off x="4286248" y="5429264"/>
            <a:ext cx="142876" cy="142876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6" name="椭圆 25"/>
          <p:cNvSpPr/>
          <p:nvPr/>
        </p:nvSpPr>
        <p:spPr bwMode="auto">
          <a:xfrm>
            <a:off x="4643438" y="4857760"/>
            <a:ext cx="1357322" cy="1285884"/>
          </a:xfrm>
          <a:prstGeom prst="ellipse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平安后台受理（</a:t>
            </a:r>
            <a:r>
              <a:rPr lang="en-US" altLang="zh-CN" sz="1200" b="1" dirty="0" smtClean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个工作日内完成核对）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右箭头 26"/>
          <p:cNvSpPr/>
          <p:nvPr/>
        </p:nvSpPr>
        <p:spPr bwMode="auto">
          <a:xfrm>
            <a:off x="6215074" y="5429264"/>
            <a:ext cx="142876" cy="142876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6572264" y="4857760"/>
            <a:ext cx="1357322" cy="1285884"/>
          </a:xfrm>
          <a:prstGeom prst="ellipse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案件结案、转账支付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/>
          <p:cNvSpPr txBox="1">
            <a:spLocks/>
          </p:cNvSpPr>
          <p:nvPr/>
        </p:nvSpPr>
        <p:spPr>
          <a:xfrm>
            <a:off x="8598346" y="6580584"/>
            <a:ext cx="545654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BD95DF54-AB20-4773-B53E-15921E6597FB}" type="slidenum">
              <a:rPr lang="en-GB" sz="1600" smtClean="0">
                <a:latin typeface="Calibri" pitchFamily="34" charset="0"/>
                <a:cs typeface="Calibri" pitchFamily="34" charset="0"/>
              </a:rPr>
              <a:pPr>
                <a:defRPr/>
              </a:pPr>
              <a:t>9</a:t>
            </a:fld>
            <a:endParaRPr lang="en-GB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6678803"/>
            <a:ext cx="8244408" cy="179197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Picture 8" descr="88a02ac4-185b-4fa2-adb1-17b95a9b745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60032" y="0"/>
            <a:ext cx="4283968" cy="57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109531"/>
            <a:ext cx="4429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en-US" altLang="zh-CN" sz="2000" b="1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000" b="1" dirty="0" smtClean="0">
                <a:latin typeface="微软雅黑" pitchFamily="34" charset="-122"/>
                <a:ea typeface="微软雅黑" pitchFamily="34" charset="-122"/>
              </a:rPr>
              <a:t>③  申请自助理赔</a:t>
            </a:r>
            <a:r>
              <a:rPr lang="zh-CN" altLang="zh-CN" sz="2000" b="1" dirty="0" smtClean="0"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71406" y="1857364"/>
            <a:ext cx="285752" cy="4714908"/>
            <a:chOff x="285720" y="1428736"/>
            <a:chExt cx="285752" cy="4714908"/>
          </a:xfrm>
        </p:grpSpPr>
        <p:sp>
          <p:nvSpPr>
            <p:cNvPr id="8" name="矩形 7"/>
            <p:cNvSpPr/>
            <p:nvPr/>
          </p:nvSpPr>
          <p:spPr bwMode="auto">
            <a:xfrm>
              <a:off x="285720" y="1428736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①下载安装注册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285720" y="2571744"/>
              <a:ext cx="285752" cy="1143008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②保险查询服务</a:t>
              </a:r>
            </a:p>
          </p:txBody>
        </p:sp>
        <p:sp>
          <p:nvSpPr>
            <p:cNvPr id="10" name="矩形 9"/>
            <p:cNvSpPr/>
            <p:nvPr/>
          </p:nvSpPr>
          <p:spPr bwMode="auto">
            <a:xfrm>
              <a:off x="285720" y="3714752"/>
              <a:ext cx="285752" cy="1143008"/>
            </a:xfrm>
            <a:prstGeom prst="rect">
              <a:avLst/>
            </a:prstGeom>
            <a:solidFill>
              <a:srgbClr val="CC99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R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400" b="1" baseline="-25000" dirty="0" smtClean="0">
                  <a:latin typeface="微软雅黑" pitchFamily="34" charset="-122"/>
                  <a:ea typeface="微软雅黑" pitchFamily="34" charset="-122"/>
                  <a:cs typeface="黑体" charset="0"/>
                </a:rPr>
                <a:t>③申请自助理赔</a:t>
              </a:r>
              <a:endParaRPr lang="zh-CN" altLang="en-US" sz="1400" b="1" baseline="-25000" dirty="0"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  <p:sp>
          <p:nvSpPr>
            <p:cNvPr id="11" name="矩形 10"/>
            <p:cNvSpPr/>
            <p:nvPr/>
          </p:nvSpPr>
          <p:spPr bwMode="auto">
            <a:xfrm>
              <a:off x="285720" y="4857760"/>
              <a:ext cx="285752" cy="1285884"/>
            </a:xfrm>
            <a:prstGeom prst="rect">
              <a:avLst/>
            </a:prstGeom>
            <a:solidFill>
              <a:schemeClr val="accent3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④常见问题</a:t>
              </a:r>
              <a:r>
                <a:rPr kumimoji="0" lang="en-US" altLang="zh-CN" sz="1400" b="1" i="0" u="none" strike="noStrike" cap="none" normalizeH="0" baseline="-250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itchFamily="34" charset="-122"/>
                  <a:ea typeface="微软雅黑" pitchFamily="34" charset="-122"/>
                  <a:cs typeface="黑体" charset="0"/>
                </a:rPr>
                <a:t>Q&amp;A</a:t>
              </a:r>
              <a:endParaRPr kumimoji="0" lang="zh-CN" altLang="en-US" sz="1400" b="1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  <a:cs typeface="黑体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738175" y="1000108"/>
            <a:ext cx="2690817" cy="369332"/>
          </a:xfrm>
          <a:prstGeom prst="rect">
            <a:avLst/>
          </a:prstGeom>
          <a:solidFill>
            <a:srgbClr val="214D9B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抽检提交“原始单据”</a:t>
            </a:r>
            <a:endParaRPr lang="zh-CN" altLang="en-US" b="1" dirty="0"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/>
          <a:srcRect b="35897"/>
          <a:stretch>
            <a:fillRect/>
          </a:stretch>
        </p:blipFill>
        <p:spPr bwMode="auto">
          <a:xfrm>
            <a:off x="1000100" y="1714487"/>
            <a:ext cx="2857520" cy="2157387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14" name="十字形 13"/>
          <p:cNvSpPr/>
          <p:nvPr/>
        </p:nvSpPr>
        <p:spPr bwMode="auto">
          <a:xfrm>
            <a:off x="2214546" y="4143380"/>
            <a:ext cx="357190" cy="357190"/>
          </a:xfrm>
          <a:prstGeom prst="plus">
            <a:avLst>
              <a:gd name="adj" fmla="val 37076"/>
            </a:avLst>
          </a:prstGeom>
          <a:solidFill>
            <a:schemeClr val="accent1"/>
          </a:solidFill>
          <a:ln w="9525" cap="flat" cmpd="sng" algn="ctr">
            <a:solidFill>
              <a:srgbClr val="214D9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黑体" charset="0"/>
              <a:ea typeface="黑体" charset="0"/>
              <a:cs typeface="黑体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71538" y="4786322"/>
            <a:ext cx="2751194" cy="1643074"/>
          </a:xfrm>
          <a:prstGeom prst="rect">
            <a:avLst/>
          </a:prstGeom>
          <a:noFill/>
          <a:ln w="9525">
            <a:solidFill>
              <a:srgbClr val="214D9B"/>
            </a:solidFill>
            <a:miter lim="800000"/>
            <a:headEnd/>
            <a:tailEnd/>
          </a:ln>
          <a:effectLst/>
        </p:spPr>
      </p:pic>
      <p:sp>
        <p:nvSpPr>
          <p:cNvPr id="16" name="TextBox 15"/>
          <p:cNvSpPr txBox="1"/>
          <p:nvPr/>
        </p:nvSpPr>
        <p:spPr>
          <a:xfrm>
            <a:off x="642910" y="1571612"/>
            <a:ext cx="928694" cy="430887"/>
          </a:xfrm>
          <a:prstGeom prst="rect">
            <a:avLst/>
          </a:prstGeom>
          <a:solidFill>
            <a:srgbClr val="214D9B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网上自助理赔申请书</a:t>
            </a:r>
            <a:endParaRPr lang="zh-CN" altLang="en-US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429124" y="4205294"/>
            <a:ext cx="357190" cy="223838"/>
            <a:chOff x="4429124" y="4133856"/>
            <a:chExt cx="357190" cy="223838"/>
          </a:xfrm>
        </p:grpSpPr>
        <p:sp>
          <p:nvSpPr>
            <p:cNvPr id="20" name="矩形 19"/>
            <p:cNvSpPr/>
            <p:nvPr/>
          </p:nvSpPr>
          <p:spPr bwMode="auto">
            <a:xfrm>
              <a:off x="4429124" y="4133856"/>
              <a:ext cx="357190" cy="71438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/>
                <a:latin typeface="黑体" charset="0"/>
                <a:ea typeface="黑体" charset="0"/>
                <a:cs typeface="黑体" charset="0"/>
              </a:endParaRPr>
            </a:p>
          </p:txBody>
        </p:sp>
        <p:sp>
          <p:nvSpPr>
            <p:cNvPr id="21" name="矩形 20"/>
            <p:cNvSpPr/>
            <p:nvPr/>
          </p:nvSpPr>
          <p:spPr bwMode="auto">
            <a:xfrm>
              <a:off x="4429124" y="4286256"/>
              <a:ext cx="357190" cy="71438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-25000">
                <a:ln>
                  <a:noFill/>
                </a:ln>
                <a:solidFill>
                  <a:schemeClr val="tx1"/>
                </a:solidFill>
                <a:effectLst/>
                <a:latin typeface="黑体" charset="0"/>
                <a:ea typeface="黑体" charset="0"/>
                <a:cs typeface="黑体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642910" y="4500570"/>
            <a:ext cx="928694" cy="430887"/>
          </a:xfrm>
          <a:prstGeom prst="rect">
            <a:avLst/>
          </a:prstGeom>
          <a:solidFill>
            <a:srgbClr val="214D9B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（仅）医疗发票原件</a:t>
            </a:r>
            <a:endParaRPr lang="zh-CN" altLang="en-US" sz="11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786314" y="2595886"/>
            <a:ext cx="3500462" cy="3690634"/>
            <a:chOff x="4857752" y="1952944"/>
            <a:chExt cx="3500462" cy="3690634"/>
          </a:xfrm>
        </p:grpSpPr>
        <p:pic>
          <p:nvPicPr>
            <p:cNvPr id="3076" name="Picture 4" descr="C:\Users\Administrator\Desktop\网上自助理赔申请书和发票提交样张.jpg"/>
            <p:cNvPicPr>
              <a:picLocks noChangeAspect="1" noChangeArrowheads="1"/>
            </p:cNvPicPr>
            <p:nvPr/>
          </p:nvPicPr>
          <p:blipFill>
            <a:blip r:embed="rId6" cstate="print"/>
            <a:srcRect b="15341"/>
            <a:stretch>
              <a:fillRect/>
            </a:stretch>
          </p:blipFill>
          <p:spPr bwMode="auto">
            <a:xfrm>
              <a:off x="5214942" y="2095491"/>
              <a:ext cx="3143272" cy="3548087"/>
            </a:xfrm>
            <a:prstGeom prst="rect">
              <a:avLst/>
            </a:prstGeom>
            <a:noFill/>
          </p:spPr>
        </p:pic>
        <p:sp>
          <p:nvSpPr>
            <p:cNvPr id="24" name="TextBox 23"/>
            <p:cNvSpPr txBox="1"/>
            <p:nvPr/>
          </p:nvSpPr>
          <p:spPr>
            <a:xfrm>
              <a:off x="4857752" y="1952944"/>
              <a:ext cx="928694" cy="261610"/>
            </a:xfrm>
            <a:prstGeom prst="rect">
              <a:avLst/>
            </a:prstGeom>
            <a:solidFill>
              <a:srgbClr val="214D9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提交样张</a:t>
              </a:r>
              <a:endParaRPr lang="zh-CN" altLang="en-US" sz="11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aphicFrame>
        <p:nvGraphicFramePr>
          <p:cNvPr id="26" name="对象 25"/>
          <p:cNvGraphicFramePr>
            <a:graphicFrameLocks noChangeAspect="1"/>
          </p:cNvGraphicFramePr>
          <p:nvPr/>
        </p:nvGraphicFramePr>
        <p:xfrm>
          <a:off x="6786578" y="785794"/>
          <a:ext cx="1500198" cy="1359554"/>
        </p:xfrm>
        <a:graphic>
          <a:graphicData uri="http://schemas.openxmlformats.org/presentationml/2006/ole">
            <p:oleObj spid="_x0000_s3077" name="文档" showAsIcon="1" r:id="rId7" imgW="914400" imgH="828720" progId="Word.Document.12">
              <p:embed/>
            </p:oleObj>
          </a:graphicData>
        </a:graphic>
      </p:graphicFrame>
      <p:cxnSp>
        <p:nvCxnSpPr>
          <p:cNvPr id="28" name="肘形连接符 27"/>
          <p:cNvCxnSpPr/>
          <p:nvPr/>
        </p:nvCxnSpPr>
        <p:spPr bwMode="auto">
          <a:xfrm flipV="1">
            <a:off x="3857620" y="1214423"/>
            <a:ext cx="2928958" cy="928693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7" name="TextBox 26"/>
          <p:cNvSpPr txBox="1"/>
          <p:nvPr/>
        </p:nvSpPr>
        <p:spPr>
          <a:xfrm>
            <a:off x="5357818" y="937423"/>
            <a:ext cx="12858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请下载打印填写</a:t>
            </a:r>
            <a:endParaRPr lang="zh-CN" altLang="en-US" sz="1200" b="1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117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默认 Theme">
  <a:themeElements>
    <a:clrScheme name="1_默认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默认 Theme">
      <a:majorFont>
        <a:latin typeface="Arial"/>
        <a:ea typeface="黑体"/>
        <a:cs typeface="黑体"/>
      </a:majorFont>
      <a:minorFont>
        <a:latin typeface="Arial"/>
        <a:ea typeface="黑体"/>
        <a:cs typeface="黑体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1200" b="0" i="0" u="none" strike="noStrike" cap="none" normalizeH="0" baseline="-25000">
            <a:ln>
              <a:noFill/>
            </a:ln>
            <a:solidFill>
              <a:schemeClr val="tx1"/>
            </a:solidFill>
            <a:effectLst/>
            <a:latin typeface="黑体" charset="0"/>
            <a:ea typeface="黑体" charset="0"/>
            <a:cs typeface="黑体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1200" b="0" i="0" u="none" strike="noStrike" cap="none" normalizeH="0" baseline="-25000">
            <a:ln>
              <a:noFill/>
            </a:ln>
            <a:solidFill>
              <a:schemeClr val="tx1"/>
            </a:solidFill>
            <a:effectLst/>
            <a:latin typeface="黑体" charset="0"/>
            <a:ea typeface="黑体" charset="0"/>
            <a:cs typeface="黑体" charset="0"/>
          </a:defRPr>
        </a:defPPr>
      </a:lstStyle>
    </a:lnDef>
  </a:objectDefaults>
  <a:extraClrSchemeLst>
    <a:extraClrScheme>
      <a:clrScheme name="1_默认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5128</TotalTime>
  <Words>1479</Words>
  <Application>Microsoft Office PowerPoint</Application>
  <PresentationFormat>全屏显示(4:3)</PresentationFormat>
  <Paragraphs>175</Paragraphs>
  <Slides>15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4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1_默认 Theme</vt:lpstr>
      <vt:lpstr>自定义设计方案</vt:lpstr>
      <vt:lpstr>1_自定义设计方案</vt:lpstr>
      <vt:lpstr>2_自定义设计方案</vt:lpstr>
      <vt:lpstr>文档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liuyijin071</dc:creator>
  <cp:lastModifiedBy>Microsoft</cp:lastModifiedBy>
  <cp:revision>724</cp:revision>
  <dcterms:created xsi:type="dcterms:W3CDTF">2012-08-09T02:23:03Z</dcterms:created>
  <dcterms:modified xsi:type="dcterms:W3CDTF">2015-12-19T16:22:56Z</dcterms:modified>
</cp:coreProperties>
</file>

<file path=docProps/thumbnail.jpeg>
</file>